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A10_E8920D17.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A21_54822561.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A23_D318B61C.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A27_53483E78.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5"/>
  </p:notesMasterIdLst>
  <p:sldIdLst>
    <p:sldId id="2562" r:id="rId5"/>
    <p:sldId id="2565" r:id="rId6"/>
    <p:sldId id="2566" r:id="rId7"/>
    <p:sldId id="2567" r:id="rId8"/>
    <p:sldId id="2569" r:id="rId9"/>
    <p:sldId id="2572" r:id="rId10"/>
    <p:sldId id="2574" r:id="rId11"/>
    <p:sldId id="2573" r:id="rId12"/>
    <p:sldId id="2571" r:id="rId13"/>
    <p:sldId id="2575" r:id="rId14"/>
    <p:sldId id="2576" r:id="rId15"/>
    <p:sldId id="2577" r:id="rId16"/>
    <p:sldId id="2578" r:id="rId17"/>
    <p:sldId id="2579" r:id="rId18"/>
    <p:sldId id="2590" r:id="rId19"/>
    <p:sldId id="2591" r:id="rId20"/>
    <p:sldId id="2592" r:id="rId21"/>
    <p:sldId id="2624" r:id="rId22"/>
    <p:sldId id="2581" r:id="rId23"/>
    <p:sldId id="2584" r:id="rId24"/>
    <p:sldId id="2585" r:id="rId25"/>
    <p:sldId id="2586" r:id="rId26"/>
    <p:sldId id="2587" r:id="rId27"/>
    <p:sldId id="2588" r:id="rId28"/>
    <p:sldId id="2582" r:id="rId29"/>
    <p:sldId id="2593" r:id="rId30"/>
    <p:sldId id="2601" r:id="rId31"/>
    <p:sldId id="2603" r:id="rId32"/>
    <p:sldId id="2604" r:id="rId33"/>
    <p:sldId id="2625" r:id="rId34"/>
    <p:sldId id="2594" r:id="rId35"/>
    <p:sldId id="2595" r:id="rId36"/>
    <p:sldId id="2596" r:id="rId37"/>
    <p:sldId id="2597" r:id="rId38"/>
    <p:sldId id="2599" r:id="rId39"/>
    <p:sldId id="2607" r:id="rId40"/>
    <p:sldId id="2608" r:id="rId41"/>
    <p:sldId id="2627" r:id="rId42"/>
    <p:sldId id="2563" r:id="rId43"/>
    <p:sldId id="2633" r:id="rId44"/>
    <p:sldId id="2634" r:id="rId45"/>
    <p:sldId id="2622" r:id="rId46"/>
    <p:sldId id="2621" r:id="rId47"/>
    <p:sldId id="2609" r:id="rId48"/>
    <p:sldId id="2605" r:id="rId49"/>
    <p:sldId id="2630" r:id="rId50"/>
    <p:sldId id="2618" r:id="rId51"/>
    <p:sldId id="2631" r:id="rId52"/>
    <p:sldId id="2611" r:id="rId53"/>
    <p:sldId id="2612" r:id="rId54"/>
    <p:sldId id="2613" r:id="rId55"/>
    <p:sldId id="2614" r:id="rId56"/>
    <p:sldId id="2615" r:id="rId57"/>
    <p:sldId id="2616" r:id="rId58"/>
    <p:sldId id="2623" r:id="rId59"/>
    <p:sldId id="2632" r:id="rId60"/>
    <p:sldId id="2626" r:id="rId61"/>
    <p:sldId id="2617" r:id="rId62"/>
    <p:sldId id="2619" r:id="rId63"/>
    <p:sldId id="263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CAN Bus IDS" id="{7847082E-3B11-4023-8861-7B555C09B4A6}">
          <p14:sldIdLst>
            <p14:sldId id="2562"/>
          </p14:sldIdLst>
        </p14:section>
        <p14:section name="Project Timeline" id="{FB1D3E5D-3857-4512-88EF-F8EC4398E528}">
          <p14:sldIdLst>
            <p14:sldId id="2565"/>
            <p14:sldId id="2566"/>
          </p14:sldIdLst>
        </p14:section>
        <p14:section name="Week 1 section" id="{D51BCA4C-50FF-4BD0-A3E6-1E16040DD6F2}">
          <p14:sldIdLst>
            <p14:sldId id="2567"/>
            <p14:sldId id="2569"/>
            <p14:sldId id="2572"/>
            <p14:sldId id="2574"/>
            <p14:sldId id="2573"/>
          </p14:sldIdLst>
        </p14:section>
        <p14:section name="Week 2 Section" id="{7D275E1E-DC10-4721-9FCC-E6C5861F8D39}">
          <p14:sldIdLst>
            <p14:sldId id="2571"/>
            <p14:sldId id="2575"/>
            <p14:sldId id="2576"/>
            <p14:sldId id="2577"/>
            <p14:sldId id="2578"/>
            <p14:sldId id="2579"/>
            <p14:sldId id="2590"/>
            <p14:sldId id="2591"/>
            <p14:sldId id="2592"/>
            <p14:sldId id="2624"/>
            <p14:sldId id="2581"/>
            <p14:sldId id="2584"/>
            <p14:sldId id="2585"/>
            <p14:sldId id="2586"/>
            <p14:sldId id="2587"/>
            <p14:sldId id="2588"/>
            <p14:sldId id="2582"/>
            <p14:sldId id="2593"/>
            <p14:sldId id="2601"/>
            <p14:sldId id="2603"/>
            <p14:sldId id="2604"/>
            <p14:sldId id="2625"/>
            <p14:sldId id="2594"/>
            <p14:sldId id="2595"/>
            <p14:sldId id="2596"/>
            <p14:sldId id="2597"/>
            <p14:sldId id="2599"/>
            <p14:sldId id="2607"/>
            <p14:sldId id="2608"/>
            <p14:sldId id="2627"/>
            <p14:sldId id="2563"/>
            <p14:sldId id="2633"/>
            <p14:sldId id="2634"/>
            <p14:sldId id="2622"/>
            <p14:sldId id="2621"/>
            <p14:sldId id="2609"/>
            <p14:sldId id="2605"/>
            <p14:sldId id="2630"/>
            <p14:sldId id="2618"/>
            <p14:sldId id="2631"/>
            <p14:sldId id="2611"/>
            <p14:sldId id="2612"/>
            <p14:sldId id="2613"/>
            <p14:sldId id="2614"/>
            <p14:sldId id="2615"/>
            <p14:sldId id="2616"/>
            <p14:sldId id="2623"/>
            <p14:sldId id="2632"/>
            <p14:sldId id="2626"/>
            <p14:sldId id="2617"/>
            <p14:sldId id="2619"/>
            <p14:sldId id="263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26B6BA5-B4E5-E888-6373-5E54CE4B432E}" name="Gigi Gigi Poovathinkal" initials="GP" userId="S::gigipoae@udmercy.edu::77c8cb90-d24e-4190-9f16-b37623f4de82" providerId="AD"/>
  <p188:author id="{EF2AC6B4-F62F-20F5-2EAB-855095CE9940}" name="Max Seenisamy" initials="MS" userId="S::seenismm@udmercy.edu::f4fe9784-afba-427b-ae41-f358dd63abc1" providerId="AD"/>
  <p188:author id="{FF6682CD-442C-994E-04A2-D3DFE98C64F1}" name="Thiago Quinelato" initials="TQ" userId="S::tquinel@udmercy.edu::801e39dc-0e21-4766-9c29-082a3ecb346b"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B92401-033E-9E91-9496-FE8F98D2AD13}" v="202" dt="2025-12-02T22:42:53.958"/>
    <p1510:client id="{404C1F80-D1E2-0A57-CCCF-744BA91692D8}" v="2" dt="2025-12-02T19:50:51.731"/>
    <p1510:client id="{43AD590B-9117-BE77-7576-CDB4EB2F06F4}" v="194" dt="2025-12-01T04:25:39.075"/>
    <p1510:client id="{4D489802-CE37-55C0-C35A-C83E1D0E1D74}" v="16" dt="2025-12-01T21:30:10.470"/>
    <p1510:client id="{75CF4022-F688-3988-B8F5-7F5159A69746}" v="2373" dt="2025-12-02T20:14:35.208"/>
    <p1510:client id="{7C3D38D0-E187-F018-0E8C-80F339F638FF}" v="110" dt="2025-12-01T04:04:47.690"/>
    <p1510:client id="{89F687FD-4230-470B-9DBF-6D472D354A47}" v="67" dt="2025-12-01T21:34:20.996"/>
    <p1510:client id="{937569F4-0A25-D94D-A4B8-458B3C3835D9}" v="15" dt="2025-12-01T18:48:30.644"/>
    <p1510:client id="{BD257EE3-837C-839C-2CFD-FF8956EAE98D}" v="219" dt="2025-12-02T21:46:03.718"/>
    <p1510:client id="{E3196B5C-B820-DA78-59FB-043108B92463}" v="43" dt="2025-12-02T22:42:31.1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omments/modernComment_A10_E8920D17.xml><?xml version="1.0" encoding="utf-8"?>
<p188:cmLst xmlns:a="http://schemas.openxmlformats.org/drawingml/2006/main" xmlns:r="http://schemas.openxmlformats.org/officeDocument/2006/relationships" xmlns:p188="http://schemas.microsoft.com/office/powerpoint/2018/8/main">
  <p188:cm id="{21686432-F56C-4197-ACEB-B40C91F487F8}" authorId="{FF6682CD-442C-994E-04A2-D3DFE98C64F1}" created="2025-09-29T19:46:31.519">
    <ac:txMkLst xmlns:ac="http://schemas.microsoft.com/office/drawing/2013/main/command">
      <pc:docMk xmlns:pc="http://schemas.microsoft.com/office/powerpoint/2013/main/command"/>
      <pc:sldMk xmlns:pc="http://schemas.microsoft.com/office/powerpoint/2013/main/command" cId="3901885719" sldId="2576"/>
      <ac:spMk id="2" creationId="{A2A3C530-97EE-CEB0-9240-3ADC71D22A28}"/>
      <ac:txMk cp="83" len="357">
        <ac:context len="617" hash="1216731594"/>
      </ac:txMk>
    </ac:txMkLst>
    <p188:pos x="9913239" y="1123368"/>
    <p188:txBody>
      <a:bodyPr/>
      <a:lstStyle/>
      <a:p>
        <a:r>
          <a:rPr lang="en-US"/>
          <a:t>Here is where I understand that our approach is different. We are indeed using high computing power in our learning/model creation process, which we will later transfer to an environment with less computing power (Raspberry Pi) </a:t>
        </a:r>
      </a:p>
    </p188:txBody>
    <p188:extLst>
      <p:ext xmlns:p="http://schemas.openxmlformats.org/presentationml/2006/main" uri="{57CB4572-C831-44C2-8A1C-0ADB6CCDFE69}">
        <p223:reactions xmlns:p223="http://schemas.microsoft.com/office/powerpoint/2022/03/main">
          <p223:rxn type="👍">
            <p223:instance time="2025-09-30T19:29:03.527" authorId="{EF2AC6B4-F62F-20F5-2EAB-855095CE9940}"/>
          </p223:rxn>
        </p223:reactions>
      </p:ext>
    </p188:extLst>
  </p188:cm>
</p188:cmLst>
</file>

<file path=ppt/comments/modernComment_A21_54822561.xml><?xml version="1.0" encoding="utf-8"?>
<p188:cmLst xmlns:a="http://schemas.openxmlformats.org/drawingml/2006/main" xmlns:r="http://schemas.openxmlformats.org/officeDocument/2006/relationships" xmlns:p188="http://schemas.microsoft.com/office/powerpoint/2018/8/main">
  <p188:cm id="{E8B5AD0C-4A10-4313-9AD3-C9C37A61E428}" authorId="{FF6682CD-442C-994E-04A2-D3DFE98C64F1}" created="2025-10-12T14:51:14.944">
    <ac:txMkLst xmlns:ac="http://schemas.microsoft.com/office/drawing/2013/main/command">
      <pc:docMk xmlns:pc="http://schemas.microsoft.com/office/powerpoint/2013/main/command"/>
      <pc:sldMk xmlns:pc="http://schemas.microsoft.com/office/powerpoint/2013/main/command" cId="1417815393" sldId="2593"/>
      <ac:spMk id="4" creationId="{D1E343D2-9008-21FB-FB0B-9B91743FC8FF}"/>
      <ac:txMk cp="289" len="125">
        <ac:context len="567" hash="613368070"/>
      </ac:txMk>
    </ac:txMkLst>
    <p188:pos x="5150823" y="2974975"/>
    <p188:replyLst>
      <p188:reply id="{11651E10-2BCA-4F34-9263-E97051AC8F15}" authorId="{FF6682CD-442C-994E-04A2-D3DFE98C64F1}" created="2025-10-12T14:57:20.057">
        <p188:txBody>
          <a:bodyPr/>
          <a:lstStyle/>
          <a:p>
            <a:r>
              <a:rPr lang="en-US"/>
              <a:t>- Balances precision and recall: Useful when you want a single metric that considers both false positives and false negatives.
- Ideal for imbalanced datasets: In anomaly detection, intrusions are rare, so accuracy alone can be misleading.
- Helps tune models: By optimizing for F1, you ensure the model is not just good at detecting anomalies (recall) but also avoids too many false alarms (precision).</a:t>
            </a:r>
          </a:p>
        </p188:txBody>
      </p188:reply>
    </p188:replyLst>
    <p188:txBody>
      <a:bodyPr/>
      <a:lstStyle/>
      <a:p>
        <a:r>
          <a:rPr lang="en-US"/>
          <a:t>The F1 score is a statistical measure used to evaluate the performance of classification models, especially in cases where the data is imbalanced—meaning one class (e.g., "normal") is much more frequent than the other (e.g., "anomaly").</a:t>
        </a:r>
      </a:p>
    </p188:txBody>
  </p188:cm>
</p188:cmLst>
</file>

<file path=ppt/comments/modernComment_A23_D318B61C.xml><?xml version="1.0" encoding="utf-8"?>
<p188:cmLst xmlns:a="http://schemas.openxmlformats.org/drawingml/2006/main" xmlns:r="http://schemas.openxmlformats.org/officeDocument/2006/relationships" xmlns:p188="http://schemas.microsoft.com/office/powerpoint/2018/8/main">
  <p188:cm id="{BBFB6965-4499-4B26-B384-F921E93F1A9E}" authorId="{FF6682CD-442C-994E-04A2-D3DFE98C64F1}" created="2025-10-12T15:04:35.802">
    <ac:txMkLst xmlns:ac="http://schemas.microsoft.com/office/drawing/2013/main/command">
      <pc:docMk xmlns:pc="http://schemas.microsoft.com/office/powerpoint/2013/main/command"/>
      <pc:sldMk xmlns:pc="http://schemas.microsoft.com/office/powerpoint/2013/main/command" cId="3541612060" sldId="2595"/>
      <ac:spMk id="4" creationId="{C7706085-903B-8973-FAD1-0EE4848ABFAA}"/>
      <ac:txMk cp="415" len="21">
        <ac:context len="593" hash="166594802"/>
      </ac:txMk>
    </ac:txMkLst>
    <p188:pos x="5303223" y="3317875"/>
    <p188:txBody>
      <a:bodyPr/>
      <a:lstStyle/>
      <a:p>
        <a:r>
          <a:rPr lang="en-US"/>
          <a:t>🔢 Scaling
Scaling refers to transforming numerical features so they fit within a specific range or distribution. This is important because many algorithms (like SVM, KNN, or neural networks) are sensitive to the magnitude of input values.
Common methods:
Standardization (Z-score scaling):
x′=x−μσx' = \frac{x - \mu}{\sigma}x′=σx−μ​
Transforms data to have mean = 0 and standard deviation = 1.
Min-Max Scaling:
x′=x−xminxmax−xminx' = \frac{x - x_{\text{min}}}{x_{\text{max}} - x_{\text{min}}}x′=xmax​−xmin​x−xmin​​
Scales data to a [0, 1] range.
Why it's useful:
Prevents features with large ranges from dominating.
Improves convergence speed for gradient-based models (e.g. XGBoost).
Makes distance-based models (like KNN) more accurate.
🔠 Encoding
Encoding is used to convert categorical data (like labels or IDs) into numerical format so that machine learning models can process them.
Common methods:
Label Encoding:
Assigns each category a unique integer.
Example: Red → 0, Green → 1, Blue → 2
One-Hot Encoding:
Creates binary columns for each category.
Example: Red → [1, 0, 0], Green → [0, 1, 0], Blue → [0, 0, 1]
Why it's useful:
Models can't work directly with text or categories.
Encoding preserves category information in a numerical format.
🛠 In Your SynCAN Project
Scaling was applied to numerical features like signal deltas and rolling statistics using StandardScaler.
Encoding was used to convert CAN IDs into numerical form using label encoding.</a:t>
        </a:r>
      </a:p>
    </p188:txBody>
  </p188:cm>
  <p188:cm id="{6B671997-FC94-49C3-912E-8F4536B60C74}" authorId="{FF6682CD-442C-994E-04A2-D3DFE98C64F1}" created="2025-10-12T15:08:11.524">
    <ac:txMkLst xmlns:ac="http://schemas.microsoft.com/office/drawing/2013/main/command">
      <pc:docMk xmlns:pc="http://schemas.microsoft.com/office/powerpoint/2013/main/command"/>
      <pc:sldMk xmlns:pc="http://schemas.microsoft.com/office/powerpoint/2013/main/command" cId="3541612060" sldId="2595"/>
      <ac:spMk id="4" creationId="{C7706085-903B-8973-FAD1-0EE4848ABFAA}"/>
      <ac:txMk cp="467" len="16">
        <ac:context len="593" hash="166594802"/>
      </ac:txMk>
    </ac:txMkLst>
    <p188:pos x="1407498" y="4470400"/>
    <p188:txBody>
      <a:bodyPr/>
      <a:lstStyle/>
      <a:p>
        <a:r>
          <a:rPr lang="en-US"/>
          <a:t>Isolation Forest is an unsupervised machine learning algorithm specifically designed for anomaly detection. It works by isolating data points that are different or rare compared to the rest of the dataset.
🌲 How It Works
Instead of profiling normal data, Isolation Forest isolates anomalies.
It builds random decision trees by randomly selecting a feature and a split value.
Anomalies are easier to isolate because they differ significantly from the majority.
The number of splits required to isolate a point becomes the anomaly score:
Fewer splits → more likely to be an anomaly
More splits → likely normal
📊 Key Features
Unsupervised: No need for labeled data.
Efficient: Works well with large datasets.
Scalable: Linear time complexity with respect to the number of samples.
Robust: Handles high-dimensional data and noise.
🧠 Why Use It in SynCAN IDS
In your project:
The model was trained only on normal CAN traffic.
Isolation Forest was used to detect outliers (potential intrusions) in test data.
It performed better than XGBoost and LOF (Local Outlier Factor) in terms of speed and anomaly separation.
⚙️ Typical Parameters
n_estimators: Number of trees.
contamination: Expected proportion of anomalies.
max_samples: Subsample size for each tree.
</a:t>
        </a:r>
      </a:p>
    </p188:txBody>
  </p188:cm>
  <p188:cm id="{207BA90F-CB40-49C8-BE88-CB9F185E82A7}" authorId="{FF6682CD-442C-994E-04A2-D3DFE98C64F1}" created="2025-10-12T15:10:30.099">
    <ac:txMkLst xmlns:ac="http://schemas.microsoft.com/office/drawing/2013/main/command">
      <pc:docMk xmlns:pc="http://schemas.microsoft.com/office/powerpoint/2013/main/command"/>
      <pc:sldMk xmlns:pc="http://schemas.microsoft.com/office/powerpoint/2013/main/command" cId="3541612060" sldId="2595"/>
      <ac:spMk id="4" creationId="{C7706085-903B-8973-FAD1-0EE4848ABFAA}"/>
      <ac:txMk cp="535" len="57">
        <ac:context len="593" hash="166594802"/>
      </ac:txMk>
    </ac:txMkLst>
    <p188:pos x="5188923" y="4803775"/>
    <p188:txBody>
      <a:bodyPr/>
      <a:lstStyle/>
      <a:p>
        <a:r>
          <a:rPr lang="en-US"/>
          <a:t>🔍 What is a Precision-Recall Curve?
A PR curve plots:
Precision (how many predicted anomalies are correct)
Recall (how many actual anomalies were detected)
...across different threshold values.
In anomaly detection, models often output a score (e.g., how "normal" or "anomalous" a data point is). You then choose a threshold to decide:
Scores below the threshold → anomaly (label = 1)
Scores above the threshold → normal (label = 0)
📈 Why Use PR Curves to Optimize Thresholds?
Because:
A low threshold catches more anomalies (high recall) but may also flag many normal points (low precision).
A high threshold avoids false alarms (high precision) but may miss real anomalies (low recall).
The PR curve helps you find the sweet spot—the threshold that gives the best balance between precision and recall.
⚖️ How Is the Optimal Threshold Chosen?
You compute the F1 score at each point on the PR curve:
F1=2⋅Precision⋅RecallPrecision+RecallF1 = 2 \cdot \frac{\text{Precision} \cdot \text{Recall}}{\text{Precision} + \text{Recall}}F1=2⋅Precision+RecallPrecision⋅Recall​
Then, pick the threshold where F1 is highest—this is your optimal detection threshold.
🧠 In Your Project
In the SynCAN IDS:
The model outputs anomaly scores.
You inverted the scores (since higher = normal) and used the PR curve to find the best threshold.
This helped maximize F1 score, balancing detection accuracy and false alarms.</a:t>
        </a:r>
      </a:p>
    </p188:txBody>
  </p188:cm>
</p188:cmLst>
</file>

<file path=ppt/comments/modernComment_A27_53483E78.xml><?xml version="1.0" encoding="utf-8"?>
<p188:cmLst xmlns:a="http://schemas.openxmlformats.org/drawingml/2006/main" xmlns:r="http://schemas.openxmlformats.org/officeDocument/2006/relationships" xmlns:p188="http://schemas.microsoft.com/office/powerpoint/2018/8/main">
  <p188:cm id="{8119AEDD-497F-424C-B2BE-AF5A6D045513}" authorId="{FF6682CD-442C-994E-04A2-D3DFE98C64F1}" created="2025-10-12T15:13:00">
    <ac:txMkLst xmlns:ac="http://schemas.microsoft.com/office/drawing/2013/main/command">
      <pc:docMk xmlns:pc="http://schemas.microsoft.com/office/powerpoint/2013/main/command"/>
      <pc:sldMk xmlns:pc="http://schemas.microsoft.com/office/powerpoint/2013/main/command" cId="1397243512" sldId="2599"/>
      <ac:spMk id="4" creationId="{396D7A7B-86F7-2292-2973-B9D5B3A85AC3}"/>
      <ac:txMk cp="191" len="14">
        <ac:context len="431" hash="103721977"/>
      </ac:txMk>
    </ac:txMkLst>
    <p188:pos x="3969723" y="1765300"/>
    <p188:txBody>
      <a:bodyPr/>
      <a:lstStyle/>
      <a:p>
        <a:r>
          <a:rPr lang="en-US"/>
          <a:t>One-Class SVM (Support Vector Machine) is an unsupervised learning algorithm used primarily for anomaly detection. It’s designed to identify whether a new data point belongs to the same distribution as the training data (normal) or is an outlier (anomaly).
🧠 How It Works
One-Class SVM learns a boundary around the normal data in a high-dimensional space.
It tries to maximize the margin between the origin and the data points.
New points are classified based on whether they fall inside (normal) or outside (anomaly) this boundary.
📊 Key Concepts
Kernel trick: Allows mapping data into higher dimensions to find a better boundary (e.g., using RBF kernel).
Nu parameter: Controls the trade-off between false positives and false negatives (similar to contamination in Isolation Forest).
Decision function: Outputs a score indicating how far a point is from the boundary.
✅ Why Use One-Class SVM
Effective for non-linear boundaries.
Good for small to medium-sized datasets.
Can capture complex patterns in normal data.
⚠️ Limitations
Computationally expensive for large datasets.
Sensitive to feature scaling—requires normalization.
May struggle with high-dimensional or noisy data.
🔧 In Your SynCAN IDS Context
One-Class SVM was suggested as a medium-term enhancement to complement Isolation Forest.
It could be used in an ensemble to average anomaly scores and improve F1 score.</a:t>
        </a:r>
      </a:p>
    </p188:txBody>
  </p188:cm>
  <p188:cm id="{8C26FCC1-EB41-4658-AC72-A38A4E0F024E}" authorId="{FF6682CD-442C-994E-04A2-D3DFE98C64F1}" created="2025-10-12T15:14:49.983">
    <ac:txMkLst xmlns:ac="http://schemas.microsoft.com/office/drawing/2013/main/command">
      <pc:docMk xmlns:pc="http://schemas.microsoft.com/office/powerpoint/2013/main/command"/>
      <pc:sldMk xmlns:pc="http://schemas.microsoft.com/office/powerpoint/2013/main/command" cId="1397243512" sldId="2599"/>
      <ac:spMk id="4" creationId="{396D7A7B-86F7-2292-2973-B9D5B3A85AC3}"/>
      <ac:txMk cp="277">
        <ac:context len="431" hash="103721977"/>
      </ac:txMk>
    </ac:txMkLst>
    <p188:pos x="3369648" y="2974975"/>
    <p188:txBody>
      <a:bodyPr/>
      <a:lstStyle/>
      <a:p>
        <a:r>
          <a:rPr lang="en-US"/>
          <a:t>LSTM Autoencoders in PyTorch are a powerful deep learning approach for sequence-based anomaly detection, especially useful when working with time-series data like CAN bus signals.
🧠 What Is an Autoencoder?
An autoencoder is a neural network that learns to:
Compress input data into a lower-dimensional representation (encoding).
Reconstruct the original data from that representation (decoding).
If the reconstruction error is high, it may indicate an anomaly.
🔁 What Is LSTM?
LSTM (Long Short-Term Memory) is a type of recurrent neural network (RNN) designed to handle sequential data and temporal dependencies. It remembers patterns over time, making it ideal for time-series like CAN traffic.
🔧 Combining LSTM + Autoencoder
An LSTM Autoencoder:
Uses LSTM layers to encode the sequence.
Uses LSTM layers to decode and reconstruct the sequence.
Measures reconstruction error to detect anomalies.
🛠️ Why Use PyTorch?
PyTorch is a flexible, Pythonic deep learning framework.
It allows easy construction of custom LSTM autoencoders.
You can train on normal sequences and flag high-error reconstructions as anomalies.
📈 In Your SynCAN IDS Context
Suggested as a long-term enhancement.
Can model temporal patterns in CAN signals more effectively than tree-based models.
Expected to improve F1 score to 0.6+ on subtle attacks like plateau.</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26FAD8-A570-4E7C-BEA5-F980ABB4914F}" type="datetimeFigureOut">
              <a:t>12/3/2025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87DDA0-F0F3-459A-8661-D5A52C57A833}" type="slidenum">
              <a:t>‹#›</a:t>
            </a:fld>
            <a:endParaRPr lang="en-US"/>
          </a:p>
        </p:txBody>
      </p:sp>
    </p:spTree>
    <p:extLst>
      <p:ext uri="{BB962C8B-B14F-4D97-AF65-F5344CB8AC3E}">
        <p14:creationId xmlns:p14="http://schemas.microsoft.com/office/powerpoint/2010/main" val="3600357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ibm.com/think/topics/transfer-learnin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bosch-my.sharepoint.com/personal/qut2ca_bosch_com/_layouts/15/download.aspx?UniqueId=881e1ddd-6d32-441f-8239-542a0a99dec4&amp;Translate=false&amp;tempauth=v1.eyJzaXRlaWQiOiI0ZmRmODhkZS1hYzRkLTRhN2QtOThiNy05OGNkN2Y3NTliZjciLCJhcHBfZGlzcGxheW5hbWUiOiJPZmZpY2UgMzY1IFNlYXJjaCBTZXJ2aWNlIiwiYXBwaWQiOiI2NmE4ODc1Ny0yNThjLTRjNzItODkzYy0zZThiZWQ0ZDY4OTkiLCJhdWQiOiIwMDAwMDAwMy0wMDAwLTBmZjEtY2UwMC0wMDAwMDAwMDAwMDAvYm9zY2gtbXkuc2hhcmVwb2ludC5jb21AMGFlNTFlMTktMDdjOC00ZTRiLWJiNmQtNjQ4ZWU1ODQxMGY0IiwiZXhwIjoiMTc1NzM1MTA2OCJ9.ChAKBGFjcnMSCGMxLGMyLGMzCkAKDGVudHJhX2NsYWltcxIwQ0tmdCs4VUdFQUFhRm5SamJUSkJOSFJLUVVWWE5uVkVWakpvUkZWRFFVRXFBQT09CjIKCmFjdG9yYXBwaWQSJDAwMDAwMDAzLTAwMDAtMDAwMC1jMDAwLTAwMDAwMDAwMDAwMAoKCgRzbmlkEgI2NBILCL7Cx8Dtvrc-EAUaDDQwLjEyNi4zMS45OSosTUhidHY4aWxxeDVicEVFbkM2L1UvRnhzRTJidWxUa3F0UXVscjRkdzZocz0wkQE4AUIQocPD8sPQANDx2GqPz0hYQEoQaGFzaGVkcHJvb2Z0b2tlblIMWyJkdmNfZG1qZCJdaiQwMDUwZTcwOS01ZmE3LWFmMDItZTM4Yy1lMmJmYzVlYzE5YTlyKTBoLmZ8bWVtYmVyc2hpcHwxMDAzYmZmZGE0ODMwMjk4QGxpdmUuY29tegEyggESCRke5QrIB0tOEbttZI7lhBD0kgEGVGhpYWdvmgEJUXVpbmVsYXRvogEQcXV0MmNhQGJvc2NoLmNvbaoBEDEwMDNCRkZEQTQ4MzAyOTiyAU1jb250YWluZXIuc2VsZWN0ZWQgYWxsZmlsZXMud3JpdGUgbXlmaWxlcy53cml0ZSBteWZpbGVzLnJlYWQgYWxscHJvZmlsZXMucmVhZMgBAQ.AxM2WG8JM2mAhl4OKKNlHLvhkZ0Hy_FhD7GM-dePRY4&amp;ApiVersion=2.0&amp;web=1
Project Introduction
</a:t>
            </a:r>
          </a:p>
        </p:txBody>
      </p:sp>
      <p:sp>
        <p:nvSpPr>
          <p:cNvPr id="4" name="Slide Number Placeholder 3"/>
          <p:cNvSpPr>
            <a:spLocks noGrp="1"/>
          </p:cNvSpPr>
          <p:nvPr>
            <p:ph type="sldNum" sz="quarter" idx="5"/>
          </p:nvPr>
        </p:nvSpPr>
        <p:spPr/>
        <p:txBody>
          <a:bodyPr/>
          <a:lstStyle/>
          <a:p>
            <a:fld id="{04BB7B89-13BE-4D04-8F25-3957E03AFC6D}" type="slidenum">
              <a:t>1</a:t>
            </a:fld>
            <a:endParaRPr lang="en-US"/>
          </a:p>
        </p:txBody>
      </p:sp>
    </p:spTree>
    <p:extLst>
      <p:ext uri="{BB962C8B-B14F-4D97-AF65-F5344CB8AC3E}">
        <p14:creationId xmlns:p14="http://schemas.microsoft.com/office/powerpoint/2010/main" val="3628933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7A9A5-509C-5067-B177-74719F37D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206D18-52A5-5803-7EA7-572D3B7A9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2E38D8-AD25-857C-DD24-FB286AC27694}"/>
              </a:ext>
            </a:extLst>
          </p:cNvPr>
          <p:cNvSpPr>
            <a:spLocks noGrp="1"/>
          </p:cNvSpPr>
          <p:nvPr>
            <p:ph type="body" idx="1"/>
          </p:nvPr>
        </p:nvSpPr>
        <p:spPr/>
        <p:txBody>
          <a:bodyPr/>
          <a:lstStyle/>
          <a:p>
            <a:r>
              <a:rPr lang="en-US"/>
              <a:t>A Novel Framework for Detecting Anomalies in Network Security using LLM and Deep Learning </a:t>
            </a:r>
            <a:endParaRPr lang="en-GB"/>
          </a:p>
        </p:txBody>
      </p:sp>
      <p:sp>
        <p:nvSpPr>
          <p:cNvPr id="4" name="Slide Number Placeholder 3">
            <a:extLst>
              <a:ext uri="{FF2B5EF4-FFF2-40B4-BE49-F238E27FC236}">
                <a16:creationId xmlns:a16="http://schemas.microsoft.com/office/drawing/2014/main" id="{EA2536EE-9884-F7D9-223C-0607458BB12A}"/>
              </a:ext>
            </a:extLst>
          </p:cNvPr>
          <p:cNvSpPr>
            <a:spLocks noGrp="1"/>
          </p:cNvSpPr>
          <p:nvPr>
            <p:ph type="sldNum" sz="quarter" idx="5"/>
          </p:nvPr>
        </p:nvSpPr>
        <p:spPr/>
        <p:txBody>
          <a:bodyPr/>
          <a:lstStyle/>
          <a:p>
            <a:fld id="{7A87DDA0-F0F3-459A-8661-D5A52C57A833}" type="slidenum">
              <a:rPr lang="en-GB"/>
              <a:t>24</a:t>
            </a:fld>
            <a:endParaRPr lang="en-GB"/>
          </a:p>
        </p:txBody>
      </p:sp>
    </p:spTree>
    <p:extLst>
      <p:ext uri="{BB962C8B-B14F-4D97-AF65-F5344CB8AC3E}">
        <p14:creationId xmlns:p14="http://schemas.microsoft.com/office/powerpoint/2010/main" val="2154720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https://bosch-my.sharepoint.com/personal/qut2ca_bosch_com/_layouts/15/Doc.aspx?sourcedoc=%7BB8895FA4-3ACA-4410-9B3F-765D19DE49FD%7D&amp;file=IDS_weekly%20updates.pptx&amp;action=edit&amp;mobileredirect=true
The SynCAN IDS project focuses on developing an unsupervised intrusion detection system tailored for the SynCAN dataset. The primary objective is to train the model exclusively on normal traffic data, where all labels are zero, and then evaluate its performance on test datasets containing intrusions, labeled as one. This approach ensures that the model learns the patterns of legitimate communication and flags deviations as potential threats. Given the imbalanced nature of the dataset—where intrusions are relatively rare—the F1 score is chosen as the key performance metric. This score balances precision and recall, making it suitable for scenarios where false positives and false negatives carry significant implications. The project emphasizes a robust and iterative development process, incorporating various machine learning techniques and preprocessing strategies to enhance detection accuracy.
</a:t>
            </a:r>
          </a:p>
        </p:txBody>
      </p:sp>
      <p:sp>
        <p:nvSpPr>
          <p:cNvPr id="4" name="Slide Number Placeholder 3"/>
          <p:cNvSpPr>
            <a:spLocks noGrp="1"/>
          </p:cNvSpPr>
          <p:nvPr>
            <p:ph type="sldNum" sz="quarter" idx="5"/>
          </p:nvPr>
        </p:nvSpPr>
        <p:spPr/>
        <p:txBody>
          <a:bodyPr/>
          <a:lstStyle/>
          <a:p>
            <a:fld id="{BFDD6F49-EBB7-4CCF-97A8-E526BB28BB69}" type="slidenum">
              <a:rPr lang="en-US" smtClean="0"/>
              <a:t>26</a:t>
            </a:fld>
            <a:endParaRPr lang="en-US"/>
          </a:p>
        </p:txBody>
      </p:sp>
    </p:spTree>
    <p:extLst>
      <p:ext uri="{BB962C8B-B14F-4D97-AF65-F5344CB8AC3E}">
        <p14:creationId xmlns:p14="http://schemas.microsoft.com/office/powerpoint/2010/main" val="2935980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https://bosch-my.sharepoint.com/personal/qut2ca_bosch_com/_layouts/15/Doc.aspx?sourcedoc=%7BB8895FA4-3ACA-4410-9B3F-765D19DE49FD%7D&amp;file=IDS_weekly%20updates.pptx&amp;action=edit&amp;mobileredirect=true
The SynCAN dataset comprises extensive training and test data designed to simulate real-world CAN bus traffic. The training data includes approximately 28 million rows spread across four ZIP files, each containing CSV files with exclusively normal traffic (label = 0). The test data is divided into three distinct sets: test_plateau with 2.15 million rows and 16% intrusions, test_flooding with 2.58 million rows and 30% intrusions, and test_normal with 2.15 million rows and no intrusions. These datasets present several challenges, including varying signal counts per ID, significant temporal shifts between training and test data, and inconsistent column naming conventions. Additionally, the large size of the datasets poses memory and computational constraints, necessitating efficient data handling and preprocessing techniques to ensure model scalability and performance.
</a:t>
            </a:r>
          </a:p>
        </p:txBody>
      </p:sp>
      <p:sp>
        <p:nvSpPr>
          <p:cNvPr id="4" name="Slide Number Placeholder 3"/>
          <p:cNvSpPr>
            <a:spLocks noGrp="1"/>
          </p:cNvSpPr>
          <p:nvPr>
            <p:ph type="sldNum" sz="quarter" idx="5"/>
          </p:nvPr>
        </p:nvSpPr>
        <p:spPr/>
        <p:txBody>
          <a:bodyPr/>
          <a:lstStyle/>
          <a:p>
            <a:fld id="{BFDD6F49-EBB7-4CCF-97A8-E526BB28BB69}" type="slidenum">
              <a:rPr lang="en-US" smtClean="0"/>
              <a:t>31</a:t>
            </a:fld>
            <a:endParaRPr lang="en-US"/>
          </a:p>
        </p:txBody>
      </p:sp>
    </p:spTree>
    <p:extLst>
      <p:ext uri="{BB962C8B-B14F-4D97-AF65-F5344CB8AC3E}">
        <p14:creationId xmlns:p14="http://schemas.microsoft.com/office/powerpoint/2010/main" val="514243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https://bosch-my.sharepoint.com/personal/qut2ca_bosch_com/_layouts/15/Doc.aspx?sourcedoc=%7BB8895FA4-3ACA-4410-9B3F-765D19DE49FD%7D&amp;file=IDS_weekly%20updates.pptx&amp;action=edit&amp;mobileredirect=true
The modeling pipeline for the SynCAN IDS project is structured into five key steps. Step 1 involves using XGBoost as a baseline model for one-class binary classification; however, it was eventually dropped due to poor performance and low score variance. Step 2 focuses on robust preprocessing, including in-memory ZIP file reading, column renaming, and time normalization to address inconsistencies and temporal shifts. Step 3 introduces feature engineering techniques such as calculating time and signal deltas, absolute changes, and rolling statistics (variance and mean) to capture temporal patterns indicative of anomalies. These features are scaled and encoded to prepare them for model training. Step 4 centers on training the Isolation Forest model using a 5% subsample of normal data, optimizing parameters like contamination rate to balance false positives and recall. Finally, Step 5 involves evaluating the model using precision-recall curves to determine optimal thresholds for anomaly detection, ensuring the model's effectiveness in identifying intrusions.
</a:t>
            </a:r>
          </a:p>
        </p:txBody>
      </p:sp>
      <p:sp>
        <p:nvSpPr>
          <p:cNvPr id="4" name="Slide Number Placeholder 3"/>
          <p:cNvSpPr>
            <a:spLocks noGrp="1"/>
          </p:cNvSpPr>
          <p:nvPr>
            <p:ph type="sldNum" sz="quarter" idx="5"/>
          </p:nvPr>
        </p:nvSpPr>
        <p:spPr/>
        <p:txBody>
          <a:bodyPr/>
          <a:lstStyle/>
          <a:p>
            <a:fld id="{BFDD6F49-EBB7-4CCF-97A8-E526BB28BB69}" type="slidenum">
              <a:rPr lang="en-US" smtClean="0"/>
              <a:t>32</a:t>
            </a:fld>
            <a:endParaRPr lang="en-US"/>
          </a:p>
        </p:txBody>
      </p:sp>
    </p:spTree>
    <p:extLst>
      <p:ext uri="{BB962C8B-B14F-4D97-AF65-F5344CB8AC3E}">
        <p14:creationId xmlns:p14="http://schemas.microsoft.com/office/powerpoint/2010/main" val="282160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https://bosch-my.sharepoint.com/personal/qut2ca_bosch_com/_layouts/15/Doc.aspx?sourcedoc=%7BB8895FA4-3ACA-4410-9B3F-765D19DE49FD%7D&amp;file=IDS_weekly%20updates.pptx&amp;action=edit&amp;mobileredirect=true
The evaluation of the SynCAN IDS model is conducted using precision-recall curves to identify the optimal threshold for anomaly detection. For the plateau attack test set, the model achieves an F1 score of 0.2814, with a precision of 0.1646 and a recall of 0.9684. This indicates high sensitivity in detecting intrusions but a relatively low precision, suggesting a significant number of false positives. For the flooding attack test set, the model performs better, achieving an F1 score of 0.4639, precision of 0.3024, and recall of 0.9956. These results demonstrate the model's robustness in identifying more obvious attack patterns. However, using a fixed threshold based on the 99th percentile of subsample scores results in an F1 score of 0.0, highlighting the importance of dynamic thresholding. Overall, the model shows promise in detecting intrusions with high recall, though precision remains a challenge due to test-train distribution shifts.
</a:t>
            </a:r>
          </a:p>
        </p:txBody>
      </p:sp>
      <p:sp>
        <p:nvSpPr>
          <p:cNvPr id="4" name="Slide Number Placeholder 3"/>
          <p:cNvSpPr>
            <a:spLocks noGrp="1"/>
          </p:cNvSpPr>
          <p:nvPr>
            <p:ph type="sldNum" sz="quarter" idx="5"/>
          </p:nvPr>
        </p:nvSpPr>
        <p:spPr/>
        <p:txBody>
          <a:bodyPr/>
          <a:lstStyle/>
          <a:p>
            <a:fld id="{BFDD6F49-EBB7-4CCF-97A8-E526BB28BB69}" type="slidenum">
              <a:rPr lang="en-US" smtClean="0"/>
              <a:t>33</a:t>
            </a:fld>
            <a:endParaRPr lang="en-US"/>
          </a:p>
        </p:txBody>
      </p:sp>
    </p:spTree>
    <p:extLst>
      <p:ext uri="{BB962C8B-B14F-4D97-AF65-F5344CB8AC3E}">
        <p14:creationId xmlns:p14="http://schemas.microsoft.com/office/powerpoint/2010/main" val="1924157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https://bosch-my.sharepoint.com/personal/qut2ca_bosch_com/_layouts/15/Doc.aspx?sourcedoc=%7BB8895FA4-3ACA-4410-9B3F-765D19DE49FD%7D&amp;file=IDS_weekly%20updates.pptx&amp;action=edit&amp;mobileredirect=true
Throughout the development of the SynCAN IDS model, several challenges were encountered and addressed. The sheer size of the dataset (~28 million rows) posed significant memory and computational constraints, which were mitigated through in-memory reading and subsampling strategies. Temporal shifts between training and test data, particularly in timestamp ranges, required normalization and delta calculations to ensure consistency. Feature mismatches and index errors during rolling statistics computation were resolved using transformation techniques that preserved data alignment. The initial use of XGBoost resulted in uniform scores and poor anomaly separation, leading to a switch to Isolation Forest, which proved more effective for outlier detection. Despite achieving high recall, the model struggled with precision due to contamination tuning and residual distribution shifts. These lessons underscore the importance of robust preprocessing, dynamic thresholding, and model selection in building effective unsupervised anomaly detection systems.
</a:t>
            </a:r>
          </a:p>
        </p:txBody>
      </p:sp>
      <p:sp>
        <p:nvSpPr>
          <p:cNvPr id="4" name="Slide Number Placeholder 3"/>
          <p:cNvSpPr>
            <a:spLocks noGrp="1"/>
          </p:cNvSpPr>
          <p:nvPr>
            <p:ph type="sldNum" sz="quarter" idx="5"/>
          </p:nvPr>
        </p:nvSpPr>
        <p:spPr/>
        <p:txBody>
          <a:bodyPr/>
          <a:lstStyle/>
          <a:p>
            <a:fld id="{BFDD6F49-EBB7-4CCF-97A8-E526BB28BB69}" type="slidenum">
              <a:rPr lang="en-US" smtClean="0"/>
              <a:t>34</a:t>
            </a:fld>
            <a:endParaRPr lang="en-US"/>
          </a:p>
        </p:txBody>
      </p:sp>
    </p:spTree>
    <p:extLst>
      <p:ext uri="{BB962C8B-B14F-4D97-AF65-F5344CB8AC3E}">
        <p14:creationId xmlns:p14="http://schemas.microsoft.com/office/powerpoint/2010/main" val="2989189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https://bosch-my.sharepoint.com/personal/qut2ca_bosch_com/_layouts/15/Doc.aspx?sourcedoc=%7BB8895FA4-3ACA-4410-9B3F-765D19DE49FD%7D&amp;file=IDS_weekly%20updates.pptx&amp;action=edit&amp;mobileredirect=true
To enhance the performance of the SynCAN IDS model, several recommendations are proposed. In the short term, retraining the Isolation Forest model with a contamination rate of 0.001 is suggested to improve precision, potentially raising the F1 score to around 0.35 for plateau attacks. In the medium term, implementing an ensemble approach that combines Isolation Forest with One-Class SVM could yield better results, with an expected F1 score of approximately 0.5. For long-term improvements, transitioning to sequence-based models like LSTM Autoencoders using PyTorch is recommended, which could achieve F1 scores exceeding 0.6 on subtle attacks. Additionally, expanding the evaluation to include suppress and gear attack scenarios will provide a more comprehensive benchmark of the model's capabilities. These steps aim to refine the detection accuracy, reduce false positives, and ensure the model's robustness across diverse intrusion patterns.
</a:t>
            </a:r>
          </a:p>
        </p:txBody>
      </p:sp>
      <p:sp>
        <p:nvSpPr>
          <p:cNvPr id="4" name="Slide Number Placeholder 3"/>
          <p:cNvSpPr>
            <a:spLocks noGrp="1"/>
          </p:cNvSpPr>
          <p:nvPr>
            <p:ph type="sldNum" sz="quarter" idx="5"/>
          </p:nvPr>
        </p:nvSpPr>
        <p:spPr/>
        <p:txBody>
          <a:bodyPr/>
          <a:lstStyle/>
          <a:p>
            <a:fld id="{BFDD6F49-EBB7-4CCF-97A8-E526BB28BB69}" type="slidenum">
              <a:rPr lang="en-US" smtClean="0"/>
              <a:t>35</a:t>
            </a:fld>
            <a:endParaRPr lang="en-US"/>
          </a:p>
        </p:txBody>
      </p:sp>
    </p:spTree>
    <p:extLst>
      <p:ext uri="{BB962C8B-B14F-4D97-AF65-F5344CB8AC3E}">
        <p14:creationId xmlns:p14="http://schemas.microsoft.com/office/powerpoint/2010/main" val="3327972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60622-741F-6C62-3397-FA05F90CD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C16C9B-6FD7-850F-F567-D3F7A295B4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1E1D0C-8C86-9361-F639-CDC66BFAFE31}"/>
              </a:ext>
            </a:extLst>
          </p:cNvPr>
          <p:cNvSpPr>
            <a:spLocks noGrp="1"/>
          </p:cNvSpPr>
          <p:nvPr>
            <p:ph type="body" idx="1"/>
          </p:nvPr>
        </p:nvSpPr>
        <p:spPr/>
        <p:txBody>
          <a:bodyPr/>
          <a:lstStyle/>
          <a:p>
            <a:r>
              <a:rPr lang="en-US"/>
              <a:t>
---
This slide references information from the following file: https://bosch-my.sharepoint.com/personal/qut2ca_bosch_com/_layouts/15/download.aspx?UniqueId=881e1ddd-6d32-441f-8239-542a0a99dec4&amp;Translate=false&amp;tempauth=v1.eyJzaXRlaWQiOiI0ZmRmODhkZS1hYzRkLTRhN2QtOThiNy05OGNkN2Y3NTliZjciLCJhcHBfZGlzcGxheW5hbWUiOiJPZmZpY2UgMzY1IFNlYXJjaCBTZXJ2aWNlIiwiYXBwaWQiOiI2NmE4ODc1Ny0yNThjLTRjNzItODkzYy0zZThiZWQ0ZDY4OTkiLCJhdWQiOiIwMDAwMDAwMy0wMDAwLTBmZjEtY2UwMC0wMDAwMDAwMDAwMDAvYm9zY2gtbXkuc2hhcmVwb2ludC5jb21AMGFlNTFlMTktMDdjOC00ZTRiLWJiNmQtNjQ4ZWU1ODQxMGY0IiwiZXhwIjoiMTc1NzM1MTA2OCJ9.ChAKBGFjcnMSCGMxLGMyLGMzCkAKDGVudHJhX2NsYWltcxIwQ0tmdCs4VUdFQUFhRm5SamJUSkJOSFJLUVVWWE5uVkVWakpvUkZWRFFVRXFBQT09CjIKCmFjdG9yYXBwaWQSJDAwMDAwMDAzLTAwMDAtMDAwMC1jMDAwLTAwMDAwMDAwMDAwMAoKCgRzbmlkEgI2NBILCL7Cx8Dtvrc-EAUaDDQwLjEyNi4zMS45OSosTUhidHY4aWxxeDVicEVFbkM2L1UvRnhzRTJidWxUa3F0UXVscjRkdzZocz0wkQE4AUIQocPD8sPQANDx2GqPz0hYQEoQaGFzaGVkcHJvb2Z0b2tlblIMWyJkdmNfZG1qZCJdaiQwMDUwZTcwOS01ZmE3LWFmMDItZTM4Yy1lMmJmYzVlYzE5YTlyKTBoLmZ8bWVtYmVyc2hpcHwxMDAzYmZmZGE0ODMwMjk4QGxpdmUuY29tegEyggESCRke5QrIB0tOEbttZI7lhBD0kgEGVGhpYWdvmgEJUXVpbmVsYXRvogEQcXV0MmNhQGJvc2NoLmNvbaoBEDEwMDNCRkZEQTQ4MzAyOTiyAU1jb250YWluZXIuc2VsZWN0ZWQgYWxsZmlsZXMud3JpdGUgbXlmaWxlcy53cml0ZSBteWZpbGVzLnJlYWQgYWxscHJvZmlsZXMucmVhZMgBAQ.AxM2WG8JM2mAhl4OKKNlHLvhkZ0Hy_FhD7GM-dePRY4&amp;ApiVersion=2.0&amp;web=1
Project Introduction
</a:t>
            </a:r>
          </a:p>
        </p:txBody>
      </p:sp>
      <p:sp>
        <p:nvSpPr>
          <p:cNvPr id="4" name="Slide Number Placeholder 3">
            <a:extLst>
              <a:ext uri="{FF2B5EF4-FFF2-40B4-BE49-F238E27FC236}">
                <a16:creationId xmlns:a16="http://schemas.microsoft.com/office/drawing/2014/main" id="{7F347FD0-E120-D897-350F-5690F4E3D3F3}"/>
              </a:ext>
            </a:extLst>
          </p:cNvPr>
          <p:cNvSpPr>
            <a:spLocks noGrp="1"/>
          </p:cNvSpPr>
          <p:nvPr>
            <p:ph type="sldNum" sz="quarter" idx="5"/>
          </p:nvPr>
        </p:nvSpPr>
        <p:spPr/>
        <p:txBody>
          <a:bodyPr/>
          <a:lstStyle/>
          <a:p>
            <a:fld id="{04BB7B89-13BE-4D04-8F25-3957E03AFC6D}" type="slidenum">
              <a:t>38</a:t>
            </a:fld>
            <a:endParaRPr lang="en-US"/>
          </a:p>
        </p:txBody>
      </p:sp>
    </p:spTree>
    <p:extLst>
      <p:ext uri="{BB962C8B-B14F-4D97-AF65-F5344CB8AC3E}">
        <p14:creationId xmlns:p14="http://schemas.microsoft.com/office/powerpoint/2010/main" val="1750098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bosch-my.sharepoint.com/personal/qut2ca_bosch_com/_layouts/15/download.aspx?UniqueId=881e1ddd-6d32-441f-8239-542a0a99dec4&amp;Translate=false&amp;tempauth=v1.eyJzaXRlaWQiOiI0ZmRmODhkZS1hYzRkLTRhN2QtOThiNy05OGNkN2Y3NTliZjciLCJhcHBfZGlzcGxheW5hbWUiOiJPZmZpY2UgMzY1IFNlYXJjaCBTZXJ2aWNlIiwiYXBwaWQiOiI2NmE4ODc1Ny0yNThjLTRjNzItODkzYy0zZThiZWQ0ZDY4OTkiLCJhdWQiOiIwMDAwMDAwMy0wMDAwLTBmZjEtY2UwMC0wMDAwMDAwMDAwMDAvYm9zY2gtbXkuc2hhcmVwb2ludC5jb21AMGFlNTFlMTktMDdjOC00ZTRiLWJiNmQtNjQ4ZWU1ODQxMGY0IiwiZXhwIjoiMTc1NzM1MTA2OCJ9.ChAKBGFjcnMSCGMxLGMyLGMzCkAKDGVudHJhX2NsYWltcxIwQ0tmdCs4VUdFQUFhRm5SamJUSkJOSFJLUVVWWE5uVkVWakpvUkZWRFFVRXFBQT09CjIKCmFjdG9yYXBwaWQSJDAwMDAwMDAzLTAwMDAtMDAwMC1jMDAwLTAwMDAwMDAwMDAwMAoKCgRzbmlkEgI2NBILCL7Cx8Dtvrc-EAUaDDQwLjEyNi4zMS45OSosTUhidHY4aWxxeDVicEVFbkM2L1UvRnhzRTJidWxUa3F0UXVscjRkdzZocz0wkQE4AUIQocPD8sPQANDx2GqPz0hYQEoQaGFzaGVkcHJvb2Z0b2tlblIMWyJkdmNfZG1qZCJdaiQwMDUwZTcwOS01ZmE3LWFmMDItZTM4Yy1lMmJmYzVlYzE5YTlyKTBoLmZ8bWVtYmVyc2hpcHwxMDAzYmZmZGE0ODMwMjk4QGxpdmUuY29tegEyggESCRke5QrIB0tOEbttZI7lhBD0kgEGVGhpYWdvmgEJUXVpbmVsYXRvogEQcXV0MmNhQGJvc2NoLmNvbaoBEDEwMDNCRkZEQTQ4MzAyOTiyAU1jb250YWluZXIuc2VsZWN0ZWQgYWxsZmlsZXMud3JpdGUgbXlmaWxlcy53cml0ZSBteWZpbGVzLnJlYWQgYWxscHJvZmlsZXMucmVhZMgBAQ.AxM2WG8JM2mAhl4OKKNlHLvhkZ0Hy_FhD7GM-dePRY4&amp;ApiVersion=2.0&amp;web=1
The CAN Bus Intrusion Detection System (IDS) project is designed to enhance the security of automotive communication networks by monitoring CAN bus traffic using a Raspberry Pi 3B. The primary goal is to detect rogue or unauthorized messages in real-time, ensuring the integrity of vehicle communications. This system employs a signature-based detection method, leveraging a SQLite database that contains valid Electronic Control Unit (ECU) message patterns. These patterns include Arbitration IDs, payload ranges, and message frequencies, which are used to validate incoming messages. Any deviation from these predefined patterns is flagged as potentially malicious. The IDS is optimized for the limited resources of the Raspberry Pi 3B, making it a cost-effective and educational solution for prototyping and learning about automotive cybersecurity. Its lightweight design ensures efficient performance without the need for complex processing, making it suitable for focused applications such as monitoring a single ECU. Overall, this project provides a practical and accessible approach to securing CAN bus communications in vehicles.
</a:t>
            </a:r>
          </a:p>
        </p:txBody>
      </p:sp>
      <p:sp>
        <p:nvSpPr>
          <p:cNvPr id="4" name="Slide Number Placeholder 3"/>
          <p:cNvSpPr>
            <a:spLocks noGrp="1"/>
          </p:cNvSpPr>
          <p:nvPr>
            <p:ph type="sldNum" sz="quarter" idx="5"/>
          </p:nvPr>
        </p:nvSpPr>
        <p:spPr/>
        <p:txBody>
          <a:bodyPr/>
          <a:lstStyle/>
          <a:p>
            <a:fld id="{04BB7B89-13BE-4D04-8F25-3957E03AFC6D}" type="slidenum">
              <a:t>39</a:t>
            </a:fld>
            <a:endParaRPr lang="en-US"/>
          </a:p>
        </p:txBody>
      </p:sp>
    </p:spTree>
    <p:extLst>
      <p:ext uri="{BB962C8B-B14F-4D97-AF65-F5344CB8AC3E}">
        <p14:creationId xmlns:p14="http://schemas.microsoft.com/office/powerpoint/2010/main" val="1090609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87DDA0-F0F3-459A-8661-D5A52C57A833}" type="slidenum">
              <a:rPr lang="en-US" smtClean="0"/>
              <a:t>44</a:t>
            </a:fld>
            <a:endParaRPr lang="en-US"/>
          </a:p>
        </p:txBody>
      </p:sp>
    </p:spTree>
    <p:extLst>
      <p:ext uri="{BB962C8B-B14F-4D97-AF65-F5344CB8AC3E}">
        <p14:creationId xmlns:p14="http://schemas.microsoft.com/office/powerpoint/2010/main" val="191283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bosch-my.sharepoint.com/personal/qut2ca_bosch_com/_layouts/15/download.aspx?UniqueId=881e1ddd-6d32-441f-8239-542a0a99dec4&amp;Translate=false&amp;tempauth=v1.eyJzaXRlaWQiOiI0ZmRmODhkZS1hYzRkLTRhN2QtOThiNy05OGNkN2Y3NTliZjciLCJhcHBfZGlzcGxheW5hbWUiOiJPZmZpY2UgMzY1IFNlYXJjaCBTZXJ2aWNlIiwiYXBwaWQiOiI2NmE4ODc1Ny0yNThjLTRjNzItODkzYy0zZThiZWQ0ZDY4OTkiLCJhdWQiOiIwMDAwMDAwMy0wMDAwLTBmZjEtY2UwMC0wMDAwMDAwMDAwMDAvYm9zY2gtbXkuc2hhcmVwb2ludC5jb21AMGFlNTFlMTktMDdjOC00ZTRiLWJiNmQtNjQ4ZWU1ODQxMGY0IiwiZXhwIjoiMTc1NzM1MTA2OCJ9.ChAKBGFjcnMSCGMxLGMyLGMzCkAKDGVudHJhX2NsYWltcxIwQ0tmdCs4VUdFQUFhRm5SamJUSkJOSFJLUVVWWE5uVkVWakpvUkZWRFFVRXFBQT09CjIKCmFjdG9yYXBwaWQSJDAwMDAwMDAzLTAwMDAtMDAwMC1jMDAwLTAwMDAwMDAwMDAwMAoKCgRzbmlkEgI2NBILCL7Cx8Dtvrc-EAUaDDQwLjEyNi4zMS45OSosTUhidHY4aWxxeDVicEVFbkM2L1UvRnhzRTJidWxUa3F0UXVscjRkdzZocz0wkQE4AUIQocPD8sPQANDx2GqPz0hYQEoQaGFzaGVkcHJvb2Z0b2tlblIMWyJkdmNfZG1qZCJdaiQwMDUwZTcwOS01ZmE3LWFmMDItZTM4Yy1lMmJmYzVlYzE5YTlyKTBoLmZ8bWVtYmVyc2hpcHwxMDAzYmZmZGE0ODMwMjk4QGxpdmUuY29tegEyggESCRke5QrIB0tOEbttZI7lhBD0kgEGVGhpYWdvmgEJUXVpbmVsYXRvogEQcXV0MmNhQGJvc2NoLmNvbaoBEDEwMDNCRkZEQTQ4MzAyOTiyAU1jb250YWluZXIuc2VsZWN0ZWQgYWxsZmlsZXMud3JpdGUgbXlmaWxlcy53cml0ZSBteWZpbGVzLnJlYWQgYWxscHJvZmlsZXMucmVhZMgBAQ.AxM2WG8JM2mAhl4OKKNlHLvhkZ0Hy_FhD7GM-dePRY4&amp;ApiVersion=2.0&amp;web=1
The project timeline is structured into several key phases over nine weeks. In Weeks 1–2, the focus is on setting up the Raspberry Pi and CAN interface, logging CAN traffic, and drafting a database schema based on analyzed data. Weeks 3–4 involve finalizing the signature database and developing a real-time detection script using Python and the python-can library. During this phase, a rogue module simulator is also initiated to test the system's robustness. Weeks 5–6 are dedicated to simulating rogue attacks and validating the IDS’s performance. The detection script is refined to improve accuracy and reduce false positives, with metrics logged and visualized using tools like matplotlib. In Weeks 7–8, the IDS is finalized and optimized for the Raspberry Pi’s limited resources, and comprehensive documentation is prepared, including design details, test results, and limitations. Finally, Week 9 is reserved for a live demo showcasing the IDS’s capabilities and the submission of all project deliverables, including source code, documentation, and a demo video or script. This structured timeline ensures a systematic approach to development, testing, and presentation.
</a:t>
            </a:r>
          </a:p>
        </p:txBody>
      </p:sp>
      <p:sp>
        <p:nvSpPr>
          <p:cNvPr id="4" name="Slide Number Placeholder 3"/>
          <p:cNvSpPr>
            <a:spLocks noGrp="1"/>
          </p:cNvSpPr>
          <p:nvPr>
            <p:ph type="sldNum" sz="quarter" idx="5"/>
          </p:nvPr>
        </p:nvSpPr>
        <p:spPr/>
        <p:txBody>
          <a:bodyPr/>
          <a:lstStyle/>
          <a:p>
            <a:fld id="{04BB7B89-13BE-4D04-8F25-3957E03AFC6D}" type="slidenum">
              <a:t>2</a:t>
            </a:fld>
            <a:endParaRPr lang="en-US"/>
          </a:p>
        </p:txBody>
      </p:sp>
    </p:spTree>
    <p:extLst>
      <p:ext uri="{BB962C8B-B14F-4D97-AF65-F5344CB8AC3E}">
        <p14:creationId xmlns:p14="http://schemas.microsoft.com/office/powerpoint/2010/main" val="2066214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781E2-660D-51E4-7FA1-D415F184E7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818253-5123-5E3B-3A38-70A2D4D5CC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AF58AB-5A95-198D-57E9-1AC6B6CD178D}"/>
              </a:ext>
            </a:extLst>
          </p:cNvPr>
          <p:cNvSpPr>
            <a:spLocks noGrp="1"/>
          </p:cNvSpPr>
          <p:nvPr>
            <p:ph type="body" idx="1"/>
          </p:nvPr>
        </p:nvSpPr>
        <p:spPr/>
        <p:txBody>
          <a:bodyPr/>
          <a:lstStyle/>
          <a:p>
            <a:r>
              <a:rPr lang="en-US"/>
              <a:t>
---
This slide references information from the following file: https://bosch-my.sharepoint.com/personal/qut2ca_bosch_com/_layouts/15/download.aspx?UniqueId=881e1ddd-6d32-441f-8239-542a0a99dec4&amp;Translate=false&amp;tempauth=v1.eyJzaXRlaWQiOiI0ZmRmODhkZS1hYzRkLTRhN2QtOThiNy05OGNkN2Y3NTliZjciLCJhcHBfZGlzcGxheW5hbWUiOiJPZmZpY2UgMzY1IFNlYXJjaCBTZXJ2aWNlIiwiYXBwaWQiOiI2NmE4ODc1Ny0yNThjLTRjNzItODkzYy0zZThiZWQ0ZDY4OTkiLCJhdWQiOiIwMDAwMDAwMy0wMDAwLTBmZjEtY2UwMC0wMDAwMDAwMDAwMDAvYm9zY2gtbXkuc2hhcmVwb2ludC5jb21AMGFlNTFlMTktMDdjOC00ZTRiLWJiNmQtNjQ4ZWU1ODQxMGY0IiwiZXhwIjoiMTc1NzM1MTA2OCJ9.ChAKBGFjcnMSCGMxLGMyLGMzCkAKDGVudHJhX2NsYWltcxIwQ0tmdCs4VUdFQUFhRm5SamJUSkJOSFJLUVVWWE5uVkVWakpvUkZWRFFVRXFBQT09CjIKCmFjdG9yYXBwaWQSJDAwMDAwMDAzLTAwMDAtMDAwMC1jMDAwLTAwMDAwMDAwMDAwMAoKCgRzbmlkEgI2NBILCL7Cx8Dtvrc-EAUaDDQwLjEyNi4zMS45OSosTUhidHY4aWxxeDVicEVFbkM2L1UvRnhzRTJidWxUa3F0UXVscjRkdzZocz0wkQE4AUIQocPD8sPQANDx2GqPz0hYQEoQaGFzaGVkcHJvb2Z0b2tlblIMWyJkdmNfZG1qZCJdaiQwMDUwZTcwOS01ZmE3LWFmMDItZTM4Yy1lMmJmYzVlYzE5YTlyKTBoLmZ8bWVtYmVyc2hpcHwxMDAzYmZmZGE0ODMwMjk4QGxpdmUuY29tegEyggESCRke5QrIB0tOEbttZI7lhBD0kgEGVGhpYWdvmgEJUXVpbmVsYXRvogEQcXV0MmNhQGJvc2NoLmNvbaoBEDEwMDNCRkZEQTQ4MzAyOTiyAU1jb250YWluZXIuc2VsZWN0ZWQgYWxsZmlsZXMud3JpdGUgbXlmaWxlcy53cml0ZSBteWZpbGVzLnJlYWQgYWxscHJvZmlsZXMucmVhZMgBAQ.AxM2WG8JM2mAhl4OKKNlHLvhkZ0Hy_FhD7GM-dePRY4&amp;ApiVersion=2.0&amp;web=1
Project Introduction
</a:t>
            </a:r>
          </a:p>
        </p:txBody>
      </p:sp>
      <p:sp>
        <p:nvSpPr>
          <p:cNvPr id="4" name="Slide Number Placeholder 3">
            <a:extLst>
              <a:ext uri="{FF2B5EF4-FFF2-40B4-BE49-F238E27FC236}">
                <a16:creationId xmlns:a16="http://schemas.microsoft.com/office/drawing/2014/main" id="{41BAFE63-B33E-9371-9AB8-0272A93FD48A}"/>
              </a:ext>
            </a:extLst>
          </p:cNvPr>
          <p:cNvSpPr>
            <a:spLocks noGrp="1"/>
          </p:cNvSpPr>
          <p:nvPr>
            <p:ph type="sldNum" sz="quarter" idx="5"/>
          </p:nvPr>
        </p:nvSpPr>
        <p:spPr/>
        <p:txBody>
          <a:bodyPr/>
          <a:lstStyle/>
          <a:p>
            <a:fld id="{04BB7B89-13BE-4D04-8F25-3957E03AFC6D}" type="slidenum">
              <a:t>57</a:t>
            </a:fld>
            <a:endParaRPr lang="en-US"/>
          </a:p>
        </p:txBody>
      </p:sp>
    </p:spTree>
    <p:extLst>
      <p:ext uri="{BB962C8B-B14F-4D97-AF65-F5344CB8AC3E}">
        <p14:creationId xmlns:p14="http://schemas.microsoft.com/office/powerpoint/2010/main" val="1136229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https://github.com/etas/SynCAN</a:t>
            </a:r>
          </a:p>
        </p:txBody>
      </p:sp>
      <p:sp>
        <p:nvSpPr>
          <p:cNvPr id="4" name="Slide Number Placeholder 3"/>
          <p:cNvSpPr>
            <a:spLocks noGrp="1"/>
          </p:cNvSpPr>
          <p:nvPr>
            <p:ph type="sldNum" sz="quarter" idx="5"/>
          </p:nvPr>
        </p:nvSpPr>
        <p:spPr/>
        <p:txBody>
          <a:bodyPr/>
          <a:lstStyle/>
          <a:p>
            <a:fld id="{7A87DDA0-F0F3-459A-8661-D5A52C57A833}" type="slidenum">
              <a:rPr lang="en-GB"/>
              <a:t>7</a:t>
            </a:fld>
            <a:endParaRPr lang="en-GB"/>
          </a:p>
        </p:txBody>
      </p:sp>
    </p:spTree>
    <p:extLst>
      <p:ext uri="{BB962C8B-B14F-4D97-AF65-F5344CB8AC3E}">
        <p14:creationId xmlns:p14="http://schemas.microsoft.com/office/powerpoint/2010/main" val="3055743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30000"/>
              </a:lnSpc>
              <a:spcBef>
                <a:spcPts val="1000"/>
              </a:spcBef>
              <a:buFont typeface="Arial,Sans-Serif"/>
              <a:buChar char="•"/>
            </a:pPr>
            <a:r>
              <a:rPr lang="en-US"/>
              <a:t>ETAS </a:t>
            </a:r>
            <a:r>
              <a:rPr lang="en-US" err="1"/>
              <a:t>SynCAN</a:t>
            </a:r>
            <a:r>
              <a:rPr lang="en-US"/>
              <a:t> dataset : since this is the intended dataset to train our model, we used the READ.ME to understand what this dataset is about</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7A87DDA0-F0F3-459A-8661-D5A52C57A833}" type="slidenum">
              <a:rPr lang="en-GB"/>
              <a:t>9</a:t>
            </a:fld>
            <a:endParaRPr lang="en-GB"/>
          </a:p>
        </p:txBody>
      </p:sp>
    </p:spTree>
    <p:extLst>
      <p:ext uri="{BB962C8B-B14F-4D97-AF65-F5344CB8AC3E}">
        <p14:creationId xmlns:p14="http://schemas.microsoft.com/office/powerpoint/2010/main" val="3847546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https://www.ibm.com/think/topics/transfer-learning</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7A87DDA0-F0F3-459A-8661-D5A52C57A833}" type="slidenum">
              <a:rPr lang="en-US"/>
              <a:t>15</a:t>
            </a:fld>
            <a:endParaRPr lang="en-US"/>
          </a:p>
        </p:txBody>
      </p:sp>
    </p:spTree>
    <p:extLst>
      <p:ext uri="{BB962C8B-B14F-4D97-AF65-F5344CB8AC3E}">
        <p14:creationId xmlns:p14="http://schemas.microsoft.com/office/powerpoint/2010/main" val="1965795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Novel Framework for Detecting Anomalies in Network Security using LLM and Deep Learning </a:t>
            </a:r>
            <a:endParaRPr lang="en-GB"/>
          </a:p>
        </p:txBody>
      </p:sp>
      <p:sp>
        <p:nvSpPr>
          <p:cNvPr id="4" name="Slide Number Placeholder 3"/>
          <p:cNvSpPr>
            <a:spLocks noGrp="1"/>
          </p:cNvSpPr>
          <p:nvPr>
            <p:ph type="sldNum" sz="quarter" idx="5"/>
          </p:nvPr>
        </p:nvSpPr>
        <p:spPr/>
        <p:txBody>
          <a:bodyPr/>
          <a:lstStyle/>
          <a:p>
            <a:fld id="{7A87DDA0-F0F3-459A-8661-D5A52C57A833}" type="slidenum">
              <a:rPr lang="en-GB"/>
              <a:t>20</a:t>
            </a:fld>
            <a:endParaRPr lang="en-GB"/>
          </a:p>
        </p:txBody>
      </p:sp>
    </p:spTree>
    <p:extLst>
      <p:ext uri="{BB962C8B-B14F-4D97-AF65-F5344CB8AC3E}">
        <p14:creationId xmlns:p14="http://schemas.microsoft.com/office/powerpoint/2010/main" val="2885917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58CFB-6D58-D558-4E8B-66131F593D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CF9815-2312-4A59-83E4-FEEE422068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CD783F-A804-EC22-BE4A-ACC7B0887B85}"/>
              </a:ext>
            </a:extLst>
          </p:cNvPr>
          <p:cNvSpPr>
            <a:spLocks noGrp="1"/>
          </p:cNvSpPr>
          <p:nvPr>
            <p:ph type="body" idx="1"/>
          </p:nvPr>
        </p:nvSpPr>
        <p:spPr/>
        <p:txBody>
          <a:bodyPr/>
          <a:lstStyle/>
          <a:p>
            <a:r>
              <a:rPr lang="en-US"/>
              <a:t>A Novel Framework for Detecting Anomalies in Network Security using LLM and Deep Learning </a:t>
            </a:r>
            <a:endParaRPr lang="en-GB"/>
          </a:p>
        </p:txBody>
      </p:sp>
      <p:sp>
        <p:nvSpPr>
          <p:cNvPr id="4" name="Slide Number Placeholder 3">
            <a:extLst>
              <a:ext uri="{FF2B5EF4-FFF2-40B4-BE49-F238E27FC236}">
                <a16:creationId xmlns:a16="http://schemas.microsoft.com/office/drawing/2014/main" id="{4F9DC079-49D7-1E4E-949C-F3AE6057E2B4}"/>
              </a:ext>
            </a:extLst>
          </p:cNvPr>
          <p:cNvSpPr>
            <a:spLocks noGrp="1"/>
          </p:cNvSpPr>
          <p:nvPr>
            <p:ph type="sldNum" sz="quarter" idx="5"/>
          </p:nvPr>
        </p:nvSpPr>
        <p:spPr/>
        <p:txBody>
          <a:bodyPr/>
          <a:lstStyle/>
          <a:p>
            <a:fld id="{7A87DDA0-F0F3-459A-8661-D5A52C57A833}" type="slidenum">
              <a:rPr lang="en-GB"/>
              <a:t>21</a:t>
            </a:fld>
            <a:endParaRPr lang="en-GB"/>
          </a:p>
        </p:txBody>
      </p:sp>
    </p:spTree>
    <p:extLst>
      <p:ext uri="{BB962C8B-B14F-4D97-AF65-F5344CB8AC3E}">
        <p14:creationId xmlns:p14="http://schemas.microsoft.com/office/powerpoint/2010/main" val="3916051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BB4EA-3BA2-E9B0-8B71-DE3011C8B9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36725B-0866-0C2F-3855-A52A7BACFE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D4FB19-E738-D076-0686-2BDC5A8AE19E}"/>
              </a:ext>
            </a:extLst>
          </p:cNvPr>
          <p:cNvSpPr>
            <a:spLocks noGrp="1"/>
          </p:cNvSpPr>
          <p:nvPr>
            <p:ph type="body" idx="1"/>
          </p:nvPr>
        </p:nvSpPr>
        <p:spPr/>
        <p:txBody>
          <a:bodyPr/>
          <a:lstStyle/>
          <a:p>
            <a:r>
              <a:rPr lang="en-US"/>
              <a:t>A Novel Framework for Detecting Anomalies in Network Security using LLM and Deep Learning </a:t>
            </a:r>
            <a:endParaRPr lang="en-GB"/>
          </a:p>
        </p:txBody>
      </p:sp>
      <p:sp>
        <p:nvSpPr>
          <p:cNvPr id="4" name="Slide Number Placeholder 3">
            <a:extLst>
              <a:ext uri="{FF2B5EF4-FFF2-40B4-BE49-F238E27FC236}">
                <a16:creationId xmlns:a16="http://schemas.microsoft.com/office/drawing/2014/main" id="{CC2EEB6C-CAE0-928D-7B77-906EA9256EE8}"/>
              </a:ext>
            </a:extLst>
          </p:cNvPr>
          <p:cNvSpPr>
            <a:spLocks noGrp="1"/>
          </p:cNvSpPr>
          <p:nvPr>
            <p:ph type="sldNum" sz="quarter" idx="5"/>
          </p:nvPr>
        </p:nvSpPr>
        <p:spPr/>
        <p:txBody>
          <a:bodyPr/>
          <a:lstStyle/>
          <a:p>
            <a:fld id="{7A87DDA0-F0F3-459A-8661-D5A52C57A833}" type="slidenum">
              <a:rPr lang="en-GB"/>
              <a:t>22</a:t>
            </a:fld>
            <a:endParaRPr lang="en-GB"/>
          </a:p>
        </p:txBody>
      </p:sp>
    </p:spTree>
    <p:extLst>
      <p:ext uri="{BB962C8B-B14F-4D97-AF65-F5344CB8AC3E}">
        <p14:creationId xmlns:p14="http://schemas.microsoft.com/office/powerpoint/2010/main" val="145177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E1BD4-B968-6922-6574-D02B1AABA4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6AFB9-7FE9-E08E-E7A8-EA2BD3C8DD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956C69-40AA-2ABA-80F6-4DBB6FF31E0C}"/>
              </a:ext>
            </a:extLst>
          </p:cNvPr>
          <p:cNvSpPr>
            <a:spLocks noGrp="1"/>
          </p:cNvSpPr>
          <p:nvPr>
            <p:ph type="body" idx="1"/>
          </p:nvPr>
        </p:nvSpPr>
        <p:spPr/>
        <p:txBody>
          <a:bodyPr/>
          <a:lstStyle/>
          <a:p>
            <a:r>
              <a:rPr lang="en-US"/>
              <a:t>A Novel Framework for Detecting Anomalies in Network Security using LLM and Deep Learning </a:t>
            </a:r>
            <a:endParaRPr lang="en-GB"/>
          </a:p>
        </p:txBody>
      </p:sp>
      <p:sp>
        <p:nvSpPr>
          <p:cNvPr id="4" name="Slide Number Placeholder 3">
            <a:extLst>
              <a:ext uri="{FF2B5EF4-FFF2-40B4-BE49-F238E27FC236}">
                <a16:creationId xmlns:a16="http://schemas.microsoft.com/office/drawing/2014/main" id="{C29AF035-5388-66B3-D0FA-54364F3F4BF2}"/>
              </a:ext>
            </a:extLst>
          </p:cNvPr>
          <p:cNvSpPr>
            <a:spLocks noGrp="1"/>
          </p:cNvSpPr>
          <p:nvPr>
            <p:ph type="sldNum" sz="quarter" idx="5"/>
          </p:nvPr>
        </p:nvSpPr>
        <p:spPr/>
        <p:txBody>
          <a:bodyPr/>
          <a:lstStyle/>
          <a:p>
            <a:fld id="{7A87DDA0-F0F3-459A-8661-D5A52C57A833}" type="slidenum">
              <a:rPr lang="en-GB"/>
              <a:t>23</a:t>
            </a:fld>
            <a:endParaRPr lang="en-GB"/>
          </a:p>
        </p:txBody>
      </p:sp>
    </p:spTree>
    <p:extLst>
      <p:ext uri="{BB962C8B-B14F-4D97-AF65-F5344CB8AC3E}">
        <p14:creationId xmlns:p14="http://schemas.microsoft.com/office/powerpoint/2010/main" val="2286466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12/3/2025</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a:p>
        </p:txBody>
      </p:sp>
      <p:cxnSp>
        <p:nvCxnSpPr>
          <p:cNvPr id="11" name="Straight Connector 10">
            <a:extLst>
              <a:ext uri="{FF2B5EF4-FFF2-40B4-BE49-F238E27FC236}">
                <a16:creationId xmlns:a16="http://schemas.microsoft.com/office/drawing/2014/main" id="{738AEC68-8734-EA5D-0CB2-9591B3A21AE7}"/>
              </a:ext>
              <a:ext uri="{C183D7F6-B498-43B3-948B-1728B52AA6E4}">
                <adec:decorative xmlns:adec="http://schemas.microsoft.com/office/drawing/2017/decorative" val="1"/>
              </a:ext>
            </a:extLst>
          </p:cNvPr>
          <p:cNvCxnSpPr>
            <a:cxnSpLocks/>
          </p:cNvCxnSpPr>
          <p:nvPr/>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DFFF1FC-CDE9-3B47-D073-3394D4D035A9}"/>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389120"/>
            <a:ext cx="9288096" cy="1435331"/>
          </a:xfrm>
        </p:spPr>
        <p:txBody>
          <a:bodyPr anchor="b" anchorCtr="0">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a:t>Click to edit Master title style</a:t>
            </a:r>
          </a:p>
        </p:txBody>
      </p:sp>
    </p:spTree>
    <p:extLst>
      <p:ext uri="{BB962C8B-B14F-4D97-AF65-F5344CB8AC3E}">
        <p14:creationId xmlns:p14="http://schemas.microsoft.com/office/powerpoint/2010/main" val="3183503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2ABAD28B-DD56-4B56-883A-96608C765E28}" type="datetimeFigureOut">
              <a:rPr lang="en-US" smtClean="0"/>
              <a:t>12/3/2025</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DF5BAF5-ABAB-4575-8E56-D109A3D17F9F}" type="slidenum">
              <a:rPr lang="en-US" smtClean="0"/>
              <a:t>‹#›</a:t>
            </a:fld>
            <a:endParaRPr lang="en-US"/>
          </a:p>
        </p:txBody>
      </p:sp>
    </p:spTree>
    <p:extLst>
      <p:ext uri="{BB962C8B-B14F-4D97-AF65-F5344CB8AC3E}">
        <p14:creationId xmlns:p14="http://schemas.microsoft.com/office/powerpoint/2010/main" val="761050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12/3/2025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4754880"/>
            <a:ext cx="6655522" cy="1545336"/>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1088136"/>
            <a:ext cx="7478991" cy="3635797"/>
          </a:xfrm>
        </p:spPr>
        <p:txBody>
          <a:bodyPr anchor="t">
            <a:normAutofit/>
          </a:bodyPr>
          <a:lstStyle>
            <a:lvl1pPr algn="l">
              <a:defRPr sz="6600" cap="all" baseline="0"/>
            </a:lvl1pPr>
          </a:lstStyle>
          <a:p>
            <a:r>
              <a:rPr lang="en-US"/>
              <a:t>Click to edit Master title style</a:t>
            </a:r>
          </a:p>
        </p:txBody>
      </p:sp>
    </p:spTree>
    <p:extLst>
      <p:ext uri="{BB962C8B-B14F-4D97-AF65-F5344CB8AC3E}">
        <p14:creationId xmlns:p14="http://schemas.microsoft.com/office/powerpoint/2010/main" val="758572127"/>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2">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4FAA61B-AD43-37CB-7EE0-96C95C0CAE11}"/>
              </a:ext>
              <a:ext uri="{C183D7F6-B498-43B3-948B-1728B52AA6E4}">
                <adec:decorative xmlns:adec="http://schemas.microsoft.com/office/drawing/2017/decorative" val="1"/>
              </a:ext>
            </a:extLst>
          </p:cNvPr>
          <p:cNvCxnSpPr>
            <a:cxnSpLocks/>
          </p:cNvCxnSpPr>
          <p:nvPr/>
        </p:nvCxnSpPr>
        <p:spPr>
          <a:xfrm>
            <a:off x="-6626" y="496546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12DA3032-68CE-D997-667C-4C5C01E418A6}"/>
              </a:ext>
            </a:extLst>
          </p:cNvPr>
          <p:cNvSpPr>
            <a:spLocks noGrp="1"/>
          </p:cNvSpPr>
          <p:nvPr>
            <p:ph type="dt" sz="half" idx="10"/>
          </p:nvPr>
        </p:nvSpPr>
        <p:spPr/>
        <p:txBody>
          <a:bodyPr/>
          <a:lstStyle/>
          <a:p>
            <a:fld id="{2ABAD28B-DD56-4B56-883A-96608C765E28}" type="datetimeFigureOut">
              <a:rPr lang="en-US" smtClean="0"/>
              <a:t>12/3/2025</a:t>
            </a:fld>
            <a:endParaRPr lang="en-US"/>
          </a:p>
        </p:txBody>
      </p:sp>
      <p:sp>
        <p:nvSpPr>
          <p:cNvPr id="9" name="Footer Placeholder 8">
            <a:extLst>
              <a:ext uri="{FF2B5EF4-FFF2-40B4-BE49-F238E27FC236}">
                <a16:creationId xmlns:a16="http://schemas.microsoft.com/office/drawing/2014/main" id="{6099C91B-9803-3812-63A6-5705DB9FE95D}"/>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C835D02-A0E8-5346-DE23-09C497D78BD1}"/>
              </a:ext>
            </a:extLst>
          </p:cNvPr>
          <p:cNvSpPr>
            <a:spLocks noGrp="1"/>
          </p:cNvSpPr>
          <p:nvPr>
            <p:ph type="sldNum" sz="quarter" idx="12"/>
          </p:nvPr>
        </p:nvSpPr>
        <p:spPr/>
        <p:txBody>
          <a:bodyPr/>
          <a:lstStyle/>
          <a:p>
            <a:fld id="{7DF5BAF5-ABAB-4575-8E56-D109A3D17F9F}" type="slidenum">
              <a:rPr lang="en-US" smtClean="0"/>
              <a:t>‹#›</a:t>
            </a:fld>
            <a:endParaRPr lang="en-US"/>
          </a:p>
        </p:txBody>
      </p:sp>
      <p:cxnSp>
        <p:nvCxnSpPr>
          <p:cNvPr id="4" name="Straight Connector 3">
            <a:extLst>
              <a:ext uri="{FF2B5EF4-FFF2-40B4-BE49-F238E27FC236}">
                <a16:creationId xmlns:a16="http://schemas.microsoft.com/office/drawing/2014/main" id="{C99E3101-0B78-A7AE-A693-73443263EEC8}"/>
              </a:ext>
              <a:ext uri="{C183D7F6-B498-43B3-948B-1728B52AA6E4}">
                <adec:decorative xmlns:adec="http://schemas.microsoft.com/office/drawing/2017/decorative" val="1"/>
              </a:ext>
            </a:extLst>
          </p:cNvPr>
          <p:cNvCxnSpPr>
            <a:cxnSpLocks/>
          </p:cNvCxnSpPr>
          <p:nvPr userDrawn="1"/>
        </p:nvCxnSpPr>
        <p:spPr>
          <a:xfrm>
            <a:off x="-6626" y="496546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5303520"/>
            <a:ext cx="737546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1689379"/>
            <a:ext cx="7876287" cy="3592629"/>
          </a:xfrm>
        </p:spPr>
        <p:txBody>
          <a:bodyPr anchor="b">
            <a:normAutofit/>
          </a:bodyPr>
          <a:lstStyle>
            <a:lvl1pPr algn="l">
              <a:defRPr sz="6600" cap="all" baseline="0">
                <a:solidFill>
                  <a:schemeClr val="tx1"/>
                </a:solidFill>
              </a:defRPr>
            </a:lvl1pPr>
          </a:lstStyle>
          <a:p>
            <a:r>
              <a:rPr lang="en-US"/>
              <a:t>Click to edit Master title style</a:t>
            </a:r>
          </a:p>
        </p:txBody>
      </p:sp>
    </p:spTree>
    <p:extLst>
      <p:ext uri="{BB962C8B-B14F-4D97-AF65-F5344CB8AC3E}">
        <p14:creationId xmlns:p14="http://schemas.microsoft.com/office/powerpoint/2010/main" val="6984040"/>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12/3/2025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8" name="Straight Connector 7">
            <a:extLst>
              <a:ext uri="{FF2B5EF4-FFF2-40B4-BE49-F238E27FC236}">
                <a16:creationId xmlns:a16="http://schemas.microsoft.com/office/drawing/2014/main" id="{C2E6B14D-48CB-3652-5FBF-557B0DB0C006}"/>
              </a:ext>
              <a:ext uri="{C183D7F6-B498-43B3-948B-1728B52AA6E4}">
                <adec:decorative xmlns:adec="http://schemas.microsoft.com/office/drawing/2017/decorative" val="1"/>
              </a:ext>
            </a:extLst>
          </p:cNvPr>
          <p:cNvCxnSpPr>
            <a:cxnSpLocks/>
          </p:cNvCxnSpPr>
          <p:nvPr/>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AD4D6D7-11EB-6F96-7D58-6B2353229146}"/>
              </a:ext>
              <a:ext uri="{C183D7F6-B498-43B3-948B-1728B52AA6E4}">
                <adec:decorative xmlns:adec="http://schemas.microsoft.com/office/drawing/2017/decorative" val="1"/>
              </a:ext>
            </a:extLst>
          </p:cNvPr>
          <p:cNvCxnSpPr>
            <a:cxnSpLocks/>
          </p:cNvCxnSpPr>
          <p:nvPr userDrawn="1"/>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513955" y="4462552"/>
            <a:ext cx="7588155" cy="1414091"/>
          </a:xfrm>
        </p:spPr>
        <p:txBody>
          <a:bodyPr anchor="b" anchorCtr="0">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2296" y="64008"/>
            <a:ext cx="8229600" cy="2621154"/>
          </a:xfrm>
        </p:spPr>
        <p:txBody>
          <a:bodyPr anchor="t" anchorCtr="0">
            <a:normAutofit/>
          </a:bodyPr>
          <a:lstStyle>
            <a:lvl1pPr algn="l">
              <a:defRPr sz="6600" cap="all" baseline="0"/>
            </a:lvl1pPr>
          </a:lstStyle>
          <a:p>
            <a:r>
              <a:rPr lang="en-US"/>
              <a:t>Click to edit Master title style</a:t>
            </a:r>
          </a:p>
        </p:txBody>
      </p:sp>
    </p:spTree>
    <p:extLst>
      <p:ext uri="{BB962C8B-B14F-4D97-AF65-F5344CB8AC3E}">
        <p14:creationId xmlns:p14="http://schemas.microsoft.com/office/powerpoint/2010/main" val="2338886355"/>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12/3/2025</a:t>
            </a:fld>
            <a:endParaRPr lang="en-US"/>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a:p>
        </p:txBody>
      </p:sp>
      <p:cxnSp>
        <p:nvCxnSpPr>
          <p:cNvPr id="4" name="Straight Connector 3">
            <a:extLst>
              <a:ext uri="{FF2B5EF4-FFF2-40B4-BE49-F238E27FC236}">
                <a16:creationId xmlns:a16="http://schemas.microsoft.com/office/drawing/2014/main" id="{7D0C16E3-4EC4-7D48-1FD4-C751F2A07E70}"/>
              </a:ext>
              <a:ext uri="{C183D7F6-B498-43B3-948B-1728B52AA6E4}">
                <adec:decorative xmlns:adec="http://schemas.microsoft.com/office/drawing/2017/decorative" val="1"/>
              </a:ext>
            </a:extLst>
          </p:cNvPr>
          <p:cNvCxnSpPr>
            <a:cxnSpLocks/>
          </p:cNvCxnSpPr>
          <p:nvPr/>
        </p:nvCxnSpPr>
        <p:spPr>
          <a:xfrm>
            <a:off x="0"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89C9269-15FA-0C1F-81E1-EA0500B76B62}"/>
              </a:ext>
              <a:ext uri="{C183D7F6-B498-43B3-948B-1728B52AA6E4}">
                <adec:decorative xmlns:adec="http://schemas.microsoft.com/office/drawing/2017/decorative" val="1"/>
              </a:ext>
            </a:extLst>
          </p:cNvPr>
          <p:cNvCxnSpPr>
            <a:cxnSpLocks/>
          </p:cNvCxnSpPr>
          <p:nvPr userDrawn="1"/>
        </p:nvCxnSpPr>
        <p:spPr>
          <a:xfrm>
            <a:off x="0"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5972629"/>
            <a:ext cx="1083535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5165778"/>
            <a:ext cx="10835350" cy="786384"/>
          </a:xfrm>
        </p:spPr>
        <p:txBody>
          <a:bodyPr anchor="b">
            <a:normAutofit/>
          </a:bodyPr>
          <a:lstStyle>
            <a:lvl1pPr algn="l">
              <a:defRPr sz="4000" cap="all" baseline="0"/>
            </a:lvl1pPr>
          </a:lstStyle>
          <a:p>
            <a:r>
              <a:rPr lang="en-US"/>
              <a:t>Click to edit Master title style</a:t>
            </a:r>
          </a:p>
        </p:txBody>
      </p:sp>
    </p:spTree>
    <p:extLst>
      <p:ext uri="{BB962C8B-B14F-4D97-AF65-F5344CB8AC3E}">
        <p14:creationId xmlns:p14="http://schemas.microsoft.com/office/powerpoint/2010/main" val="1175973706"/>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Photo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6949440" y="6453002"/>
            <a:ext cx="1707625" cy="365125"/>
          </a:xfrm>
        </p:spPr>
        <p:txBody>
          <a:bodyPr/>
          <a:lstStyle>
            <a:lvl1pPr>
              <a:defRPr>
                <a:solidFill>
                  <a:schemeClr val="tx1"/>
                </a:solidFill>
                <a:effectLst/>
              </a:defRPr>
            </a:lvl1pPr>
          </a:lstStyle>
          <a:p>
            <a:fld id="{886426EA-0386-4881-8D6D-3F08C95C4A7F}" type="datetime1">
              <a:rPr lang="en-US" smtClean="0"/>
              <a:t>12/3/2025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8" name="Straight Connector 7">
            <a:extLst>
              <a:ext uri="{FF2B5EF4-FFF2-40B4-BE49-F238E27FC236}">
                <a16:creationId xmlns:a16="http://schemas.microsoft.com/office/drawing/2014/main" id="{5CF4E8FB-1487-C91A-B047-A4CCEDA8D86C}"/>
              </a:ext>
              <a:ext uri="{C183D7F6-B498-43B3-948B-1728B52AA6E4}">
                <adec:decorative xmlns:adec="http://schemas.microsoft.com/office/drawing/2017/decorative" val="1"/>
              </a:ext>
            </a:extLst>
          </p:cNvPr>
          <p:cNvCxnSpPr>
            <a:cxnSpLocks/>
          </p:cNvCxnSpPr>
          <p:nvPr/>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3D24704-92A7-FF08-2944-DFFAEC746930}"/>
              </a:ext>
              <a:ext uri="{C183D7F6-B498-43B3-948B-1728B52AA6E4}">
                <adec:decorative xmlns:adec="http://schemas.microsoft.com/office/drawing/2017/decorative" val="1"/>
              </a:ext>
            </a:extLst>
          </p:cNvPr>
          <p:cNvCxnSpPr>
            <a:cxnSpLocks/>
          </p:cNvCxnSpPr>
          <p:nvPr userDrawn="1"/>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38" y="4663440"/>
            <a:ext cx="4146281" cy="1184585"/>
          </a:xfrm>
        </p:spPr>
        <p:txBody>
          <a:bodyPr anchor="b" anchorCtr="0">
            <a:normAutofit/>
          </a:bodyPr>
          <a:lstStyle>
            <a:lvl1pPr marL="0" indent="0" algn="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949439" y="1088136"/>
            <a:ext cx="4146281" cy="3475236"/>
          </a:xfrm>
        </p:spPr>
        <p:txBody>
          <a:bodyPr anchor="b" anchorCtr="0">
            <a:noAutofit/>
          </a:bodyPr>
          <a:lstStyle>
            <a:lvl1pPr algn="r">
              <a:defRPr sz="5400" cap="all" baseline="0"/>
            </a:lvl1pPr>
          </a:lstStyle>
          <a:p>
            <a:r>
              <a:rPr lang="en-US"/>
              <a:t>Click to edit Master title style</a:t>
            </a:r>
          </a:p>
        </p:txBody>
      </p:sp>
    </p:spTree>
    <p:extLst>
      <p:ext uri="{BB962C8B-B14F-4D97-AF65-F5344CB8AC3E}">
        <p14:creationId xmlns:p14="http://schemas.microsoft.com/office/powerpoint/2010/main" val="2545604736"/>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1FE1A989-42EF-40B2-87AB-6941C231CD4A}" type="datetime1">
              <a:rPr lang="en-US" smtClean="0"/>
              <a:t>12/3/2025</a:t>
            </a:fld>
            <a:endParaRPr lang="en-US"/>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1088136"/>
            <a:ext cx="4206240" cy="3739896"/>
          </a:xfrm>
        </p:spPr>
        <p:txBody>
          <a:bodyPr anchor="t">
            <a:normAutofit/>
          </a:bodyPr>
          <a:lstStyle>
            <a:lvl1pPr algn="l">
              <a:defRPr sz="5400" cap="all" baseline="0"/>
            </a:lvl1pPr>
          </a:lstStyle>
          <a:p>
            <a:r>
              <a:rPr lang="en-US"/>
              <a:t>Click to edit Master title style</a:t>
            </a:r>
          </a:p>
        </p:txBody>
      </p:sp>
    </p:spTree>
    <p:extLst>
      <p:ext uri="{BB962C8B-B14F-4D97-AF65-F5344CB8AC3E}">
        <p14:creationId xmlns:p14="http://schemas.microsoft.com/office/powerpoint/2010/main" val="4081103491"/>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Section Header">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12/3/2025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1014984"/>
            <a:ext cx="7772400" cy="594360"/>
          </a:xfrm>
        </p:spPr>
        <p:txBody>
          <a:bodyPr anchor="t">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1664208"/>
            <a:ext cx="10570464" cy="4626864"/>
          </a:xfrm>
        </p:spPr>
        <p:txBody>
          <a:bodyPr anchor="b">
            <a:normAutofit/>
          </a:bodyPr>
          <a:lstStyle>
            <a:lvl1pPr algn="l">
              <a:defRPr sz="8000" cap="all" baseline="0"/>
            </a:lvl1pPr>
          </a:lstStyle>
          <a:p>
            <a:r>
              <a:rPr lang="en-US"/>
              <a:t>Click to edit Master title style</a:t>
            </a:r>
          </a:p>
        </p:txBody>
      </p:sp>
    </p:spTree>
    <p:extLst>
      <p:ext uri="{BB962C8B-B14F-4D97-AF65-F5344CB8AC3E}">
        <p14:creationId xmlns:p14="http://schemas.microsoft.com/office/powerpoint/2010/main" val="433590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12/3/2025</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088136" y="2651760"/>
            <a:ext cx="8467558" cy="3694176"/>
          </a:xfrm>
        </p:spPr>
        <p:txBody>
          <a:bodyPr>
            <a:normAutofit/>
          </a:bodyPr>
          <a:lstStyle>
            <a:lvl1pPr marL="342900" indent="-342900">
              <a:buFont typeface="System Font Regular"/>
              <a:buChar char="-"/>
              <a:defRPr sz="2000"/>
            </a:lvl1pPr>
            <a:lvl2pPr>
              <a:defRPr sz="1800"/>
            </a:lvl2pPr>
            <a:lvl3pPr>
              <a:defRPr sz="16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088136" y="1088136"/>
            <a:ext cx="8467558" cy="1554480"/>
          </a:xfrm>
        </p:spPr>
        <p:txBody>
          <a:bodyPr anchor="t" anchorCtr="0">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2239454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12/3/2025</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6" name="Picture Placeholder 10">
            <a:extLst>
              <a:ext uri="{FF2B5EF4-FFF2-40B4-BE49-F238E27FC236}">
                <a16:creationId xmlns:a16="http://schemas.microsoft.com/office/drawing/2014/main" id="{E4B52E79-E470-1B1A-EADF-94DA7253B328}"/>
              </a:ext>
            </a:extLst>
          </p:cNvPr>
          <p:cNvSpPr>
            <a:spLocks noGrp="1"/>
          </p:cNvSpPr>
          <p:nvPr>
            <p:ph type="pic" sz="quarter" idx="14"/>
          </p:nvPr>
        </p:nvSpPr>
        <p:spPr>
          <a:xfrm>
            <a:off x="7315200" y="0"/>
            <a:ext cx="4876800" cy="6858000"/>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088136" y="2651760"/>
            <a:ext cx="5749392" cy="3694176"/>
          </a:xfrm>
        </p:spPr>
        <p:txBody>
          <a:bodyPr>
            <a:normAutofit/>
          </a:bodyPr>
          <a:lstStyle>
            <a:lvl1pPr marL="342900" indent="-342900">
              <a:buFont typeface="System Font Regular"/>
              <a:buChar cha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088136" y="1088136"/>
            <a:ext cx="5749392" cy="1554480"/>
          </a:xfrm>
        </p:spPr>
        <p:txBody>
          <a:bodyPr anchor="t" anchorCtr="0">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49984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12/3/2025</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a:p>
        </p:txBody>
      </p:sp>
      <p:cxnSp>
        <p:nvCxnSpPr>
          <p:cNvPr id="7" name="Straight Connector 6">
            <a:extLst>
              <a:ext uri="{FF2B5EF4-FFF2-40B4-BE49-F238E27FC236}">
                <a16:creationId xmlns:a16="http://schemas.microsoft.com/office/drawing/2014/main" id="{56DF8F99-9559-4D6A-CBFA-042739C38157}"/>
              </a:ext>
              <a:ext uri="{C183D7F6-B498-43B3-948B-1728B52AA6E4}">
                <adec:decorative xmlns:adec="http://schemas.microsoft.com/office/drawing/2017/decorative" val="1"/>
              </a:ext>
            </a:extLst>
          </p:cNvPr>
          <p:cNvCxnSpPr>
            <a:cxnSpLocks/>
          </p:cNvCxnSpPr>
          <p:nvPr/>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C1F8589-B640-4540-D0AD-2B0461CD340F}"/>
              </a:ext>
              <a:ext uri="{C183D7F6-B498-43B3-948B-1728B52AA6E4}">
                <adec:decorative xmlns:adec="http://schemas.microsoft.com/office/drawing/2017/decorative" val="1"/>
              </a:ext>
            </a:extLst>
          </p:cNvPr>
          <p:cNvCxnSpPr>
            <a:cxnSpLocks/>
          </p:cNvCxnSpPr>
          <p:nvPr userDrawn="1"/>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179576" y="5340096"/>
            <a:ext cx="9930384" cy="566928"/>
          </a:xfrm>
        </p:spPr>
        <p:txBody>
          <a:bodyPr anchor="b" anchorCtr="0">
            <a:normAutofit/>
          </a:bodyPr>
          <a:lstStyle>
            <a:lvl1pPr marL="0" indent="0" algn="r">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82296" y="64008"/>
            <a:ext cx="12015216" cy="5120640"/>
          </a:xfrm>
        </p:spPr>
        <p:txBody>
          <a:bodyPr anchor="t">
            <a:noAutofit/>
          </a:bodyPr>
          <a:lstStyle>
            <a:lvl1pPr algn="l">
              <a:defRPr sz="11000" cap="all" baseline="0"/>
            </a:lvl1pPr>
          </a:lstStyle>
          <a:p>
            <a:r>
              <a:rPr lang="en-US"/>
              <a:t>Click to edit Master title style</a:t>
            </a:r>
          </a:p>
        </p:txBody>
      </p:sp>
    </p:spTree>
    <p:extLst>
      <p:ext uri="{BB962C8B-B14F-4D97-AF65-F5344CB8AC3E}">
        <p14:creationId xmlns:p14="http://schemas.microsoft.com/office/powerpoint/2010/main" val="24754936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Title, Content 1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12/3/2025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088136" y="1463040"/>
            <a:ext cx="10789920" cy="48463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548640"/>
            <a:ext cx="10789920" cy="914400"/>
          </a:xfrm>
        </p:spPr>
        <p:txBody>
          <a:bodyPr anchor="t" anchorCtr="0">
            <a:normAutofit/>
          </a:bodyPr>
          <a:lstStyle>
            <a:lvl1pPr>
              <a:defRPr sz="3600"/>
            </a:lvl1pPr>
          </a:lstStyle>
          <a:p>
            <a:r>
              <a:rPr lang="en-US"/>
              <a:t>Click to edit Master title style</a:t>
            </a:r>
          </a:p>
        </p:txBody>
      </p:sp>
      <p:cxnSp>
        <p:nvCxnSpPr>
          <p:cNvPr id="7" name="Straight Connector 6">
            <a:extLst>
              <a:ext uri="{FF2B5EF4-FFF2-40B4-BE49-F238E27FC236}">
                <a16:creationId xmlns:a16="http://schemas.microsoft.com/office/drawing/2014/main" id="{86576926-0AFD-7055-19F8-9C7B8A99E740}"/>
              </a:ext>
            </a:extLst>
          </p:cNvPr>
          <p:cNvCxnSpPr>
            <a:cxnSpLocks/>
          </p:cNvCxnSpPr>
          <p:nvPr userDrawn="1"/>
        </p:nvCxnSpPr>
        <p:spPr>
          <a:xfrm>
            <a:off x="0" y="663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7147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Content Only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12/3/2025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5852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1230029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12/3/2025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17232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12/3/2025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1088136"/>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4325112" cy="2454796"/>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20431244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12/3/2025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1088136"/>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3813048" cy="3557016"/>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21203325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12/3/2025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088136"/>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4145582" cy="4638825"/>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10390572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12/3/2025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108813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4142232" cy="4940661"/>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20028681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 Content 6">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12/3/2025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3" name="Straight Connector 2">
            <a:extLst>
              <a:ext uri="{FF2B5EF4-FFF2-40B4-BE49-F238E27FC236}">
                <a16:creationId xmlns:a16="http://schemas.microsoft.com/office/drawing/2014/main" id="{41C2A03E-063B-0399-48E7-04FD456A6A93}"/>
              </a:ext>
            </a:extLst>
          </p:cNvPr>
          <p:cNvCxnSpPr>
            <a:cxnSpLocks/>
          </p:cNvCxnSpPr>
          <p:nvPr/>
        </p:nvCxnSpPr>
        <p:spPr>
          <a:xfrm>
            <a:off x="0" y="663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A87C6C2-2F35-2349-7733-859C0E7DDAFC}"/>
              </a:ext>
            </a:extLst>
          </p:cNvPr>
          <p:cNvCxnSpPr>
            <a:cxnSpLocks/>
          </p:cNvCxnSpPr>
          <p:nvPr userDrawn="1"/>
        </p:nvCxnSpPr>
        <p:spPr>
          <a:xfrm>
            <a:off x="0" y="663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019040" y="548640"/>
            <a:ext cx="69596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548640"/>
            <a:ext cx="3494314" cy="5719639"/>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8685606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ntent Photo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12/3/2025</a:t>
            </a:fld>
            <a:endParaRPr lang="en-US"/>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1090940" y="6389688"/>
            <a:ext cx="3474720"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a:p>
        </p:txBody>
      </p:sp>
      <p:cxnSp>
        <p:nvCxnSpPr>
          <p:cNvPr id="3" name="Straight Connector 2">
            <a:extLst>
              <a:ext uri="{FF2B5EF4-FFF2-40B4-BE49-F238E27FC236}">
                <a16:creationId xmlns:a16="http://schemas.microsoft.com/office/drawing/2014/main" id="{B4877F01-A929-FA99-96D9-80A84DCCBBC1}"/>
              </a:ext>
            </a:extLst>
          </p:cNvPr>
          <p:cNvCxnSpPr>
            <a:cxnSpLocks/>
          </p:cNvCxnSpPr>
          <p:nvPr/>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83064DD-D4BF-D92B-903A-E30DDDC7B895}"/>
              </a:ext>
            </a:extLst>
          </p:cNvPr>
          <p:cNvCxnSpPr>
            <a:cxnSpLocks/>
          </p:cNvCxnSpPr>
          <p:nvPr userDrawn="1"/>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212080"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212080" y="548640"/>
            <a:ext cx="6093225" cy="1143000"/>
          </a:xfrm>
        </p:spPr>
        <p:txBody>
          <a:bodyPr anchor="t" anchorCtr="0">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306872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tent Photo 2">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1088136" y="6389688"/>
            <a:ext cx="914400" cy="365125"/>
          </a:xfrm>
        </p:spPr>
        <p:txBody>
          <a:bodyPr/>
          <a:lstStyle/>
          <a:p>
            <a:fld id="{9C4109C0-CC82-467C-B6E8-62D4D3634E2A}" type="datetime1">
              <a:rPr lang="en-US" smtClean="0"/>
              <a:t>12/3/2025</a:t>
            </a:fld>
            <a:endParaRPr lang="en-US"/>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a:p>
        </p:txBody>
      </p:sp>
      <p:cxnSp>
        <p:nvCxnSpPr>
          <p:cNvPr id="3" name="Straight Connector 2">
            <a:extLst>
              <a:ext uri="{FF2B5EF4-FFF2-40B4-BE49-F238E27FC236}">
                <a16:creationId xmlns:a16="http://schemas.microsoft.com/office/drawing/2014/main" id="{51DA2515-5AEE-9413-3515-A00204840354}"/>
              </a:ext>
            </a:extLst>
          </p:cNvPr>
          <p:cNvCxnSpPr>
            <a:cxnSpLocks/>
          </p:cNvCxnSpPr>
          <p:nvPr/>
        </p:nvCxnSpPr>
        <p:spPr>
          <a:xfrm>
            <a:off x="0"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D70FDFA-4030-887C-559C-1FADB47BC66E}"/>
              </a:ext>
            </a:extLst>
          </p:cNvPr>
          <p:cNvCxnSpPr>
            <a:cxnSpLocks/>
          </p:cNvCxnSpPr>
          <p:nvPr userDrawn="1"/>
        </p:nvCxnSpPr>
        <p:spPr>
          <a:xfrm>
            <a:off x="0"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a:blip r:embed="rId2" cstate="screen">
              <a:alphaModFix amt="80000"/>
              <a:extLst>
                <a:ext uri="{28A0092B-C50C-407E-A947-70E740481C1C}">
                  <a14:useLocalDpi xmlns:a14="http://schemas.microsoft.com/office/drawing/2010/main"/>
                </a:ext>
              </a:extLst>
            </a:blip>
            <a:stretch>
              <a:fillRect l="133" r="2"/>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88136"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48640"/>
            <a:ext cx="6035040" cy="1143000"/>
          </a:xfrm>
        </p:spPr>
        <p:txBody>
          <a:bodyPr anchor="t" anchorCtr="0">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441506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12/3/2025</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179576" y="5340096"/>
            <a:ext cx="9930384" cy="566928"/>
          </a:xfrm>
        </p:spPr>
        <p:txBody>
          <a:bodyPr anchor="b" anchorCtr="0">
            <a:normAutofit/>
          </a:bodyPr>
          <a:lstStyle>
            <a:lvl1pPr marL="0" indent="0" algn="r">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88136"/>
            <a:ext cx="10058400" cy="4023360"/>
          </a:xfrm>
        </p:spPr>
        <p:txBody>
          <a:bodyPr anchor="t">
            <a:noAutofit/>
          </a:bodyPr>
          <a:lstStyle>
            <a:lvl1pPr algn="l">
              <a:defRPr sz="8000" cap="all" baseline="0"/>
            </a:lvl1pPr>
          </a:lstStyle>
          <a:p>
            <a:r>
              <a:rPr lang="en-US"/>
              <a:t>Click to edit Master title style</a:t>
            </a:r>
          </a:p>
        </p:txBody>
      </p:sp>
    </p:spTree>
    <p:extLst>
      <p:ext uri="{BB962C8B-B14F-4D97-AF65-F5344CB8AC3E}">
        <p14:creationId xmlns:p14="http://schemas.microsoft.com/office/powerpoint/2010/main" val="11246199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tent Photo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1A5F77D0-C28E-4573-88F0-0A30FF98888E}" type="datetime1">
              <a:rPr lang="en-US" smtClean="0"/>
              <a:t>12/3/2025</a:t>
            </a:fld>
            <a:endParaRPr lang="en-US"/>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1090940" y="6389688"/>
            <a:ext cx="2651760" cy="365125"/>
          </a:xfrm>
        </p:spPr>
        <p:txBody>
          <a:bodyPr/>
          <a:lstStyle/>
          <a:p>
            <a:r>
              <a:rPr lang="en-US"/>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a:p>
        </p:txBody>
      </p:sp>
      <p:cxnSp>
        <p:nvCxnSpPr>
          <p:cNvPr id="5" name="Straight Connector 4">
            <a:extLst>
              <a:ext uri="{FF2B5EF4-FFF2-40B4-BE49-F238E27FC236}">
                <a16:creationId xmlns:a16="http://schemas.microsoft.com/office/drawing/2014/main" id="{434EC6C7-7368-6B1B-8B75-3564428D23D7}"/>
              </a:ext>
            </a:extLst>
          </p:cNvPr>
          <p:cNvCxnSpPr>
            <a:cxnSpLocks/>
          </p:cNvCxnSpPr>
          <p:nvPr/>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142DC77-D245-134E-AF98-C98164AD00C5}"/>
              </a:ext>
            </a:extLst>
          </p:cNvPr>
          <p:cNvCxnSpPr>
            <a:cxnSpLocks/>
          </p:cNvCxnSpPr>
          <p:nvPr userDrawn="1"/>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480560" y="1554480"/>
            <a:ext cx="685800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80560" y="548640"/>
            <a:ext cx="6858000" cy="932688"/>
          </a:xfrm>
        </p:spPr>
        <p:txBody>
          <a:bodyPr anchor="t" anchorCtr="0">
            <a:noAutofit/>
          </a:bodyPr>
          <a:lstStyle>
            <a:lvl1pPr>
              <a:defRPr sz="4000"/>
            </a:lvl1pPr>
          </a:lstStyle>
          <a:p>
            <a:r>
              <a:rPr lang="en-US"/>
              <a:t>Click to edit Master title style</a:t>
            </a:r>
          </a:p>
        </p:txBody>
      </p:sp>
    </p:spTree>
    <p:extLst>
      <p:ext uri="{BB962C8B-B14F-4D97-AF65-F5344CB8AC3E}">
        <p14:creationId xmlns:p14="http://schemas.microsoft.com/office/powerpoint/2010/main" val="25403376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tent Photo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88136" y="6391656"/>
            <a:ext cx="2743200" cy="365125"/>
          </a:xfrm>
        </p:spPr>
        <p:txBody>
          <a:bodyPr/>
          <a:lstStyle/>
          <a:p>
            <a:fld id="{D1F1191D-5EC4-40DF-9DB6-A6385AB88B55}" type="datetime1">
              <a:rPr lang="en-US" smtClean="0"/>
              <a:t>12/3/2025</a:t>
            </a:fld>
            <a:endParaRPr lang="en-US"/>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a:p>
        </p:txBody>
      </p:sp>
      <p:cxnSp>
        <p:nvCxnSpPr>
          <p:cNvPr id="3" name="Straight Connector 2">
            <a:extLst>
              <a:ext uri="{FF2B5EF4-FFF2-40B4-BE49-F238E27FC236}">
                <a16:creationId xmlns:a16="http://schemas.microsoft.com/office/drawing/2014/main" id="{27C2C824-3E44-D93C-CE0D-441A10DAB07F}"/>
              </a:ext>
            </a:extLst>
          </p:cNvPr>
          <p:cNvCxnSpPr>
            <a:cxnSpLocks/>
          </p:cNvCxnSpPr>
          <p:nvPr/>
        </p:nvCxnSpPr>
        <p:spPr>
          <a:xfrm>
            <a:off x="0"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88136" y="1554480"/>
            <a:ext cx="6400800" cy="4754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48640"/>
            <a:ext cx="6400800" cy="932688"/>
          </a:xfrm>
        </p:spPr>
        <p:txBody>
          <a:bodyPr anchor="t" anchorCtr="0">
            <a:noAutofit/>
          </a:bodyPr>
          <a:lstStyle>
            <a:lvl1pPr>
              <a:defRPr sz="4000"/>
            </a:lvl1pPr>
          </a:lstStyle>
          <a:p>
            <a:r>
              <a:rPr lang="en-US"/>
              <a:t>Click to edit Master title style</a:t>
            </a:r>
          </a:p>
        </p:txBody>
      </p:sp>
    </p:spTree>
    <p:extLst>
      <p:ext uri="{BB962C8B-B14F-4D97-AF65-F5344CB8AC3E}">
        <p14:creationId xmlns:p14="http://schemas.microsoft.com/office/powerpoint/2010/main" val="37945072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tent Photo 5">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EE468DAA-49F6-4492-82E6-75555EB31418}" type="datetime1">
              <a:rPr lang="en-US" smtClean="0"/>
              <a:t>12/3/2025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4" name="Straight Connector 3">
            <a:extLst>
              <a:ext uri="{FF2B5EF4-FFF2-40B4-BE49-F238E27FC236}">
                <a16:creationId xmlns:a16="http://schemas.microsoft.com/office/drawing/2014/main" id="{70E05320-D280-0DDC-5A3D-55FA53CC9690}"/>
              </a:ext>
            </a:extLst>
          </p:cNvPr>
          <p:cNvCxnSpPr>
            <a:cxnSpLocks/>
          </p:cNvCxnSpPr>
          <p:nvPr userDrawn="1"/>
        </p:nvCxnSpPr>
        <p:spPr>
          <a:xfrm>
            <a:off x="11387805" y="701041"/>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40880" y="2212975"/>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40880" y="584339"/>
            <a:ext cx="4297680" cy="1527048"/>
          </a:xfrm>
        </p:spPr>
        <p:txBody>
          <a:bodyPr anchor="t" anchorCtr="0">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6906765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tent Photo 6">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88136" y="6453002"/>
            <a:ext cx="1005840" cy="365125"/>
          </a:xfrm>
        </p:spPr>
        <p:txBody>
          <a:bodyPr/>
          <a:lstStyle/>
          <a:p>
            <a:fld id="{41D22668-A3AE-429F-A351-A1583BA90793}" type="datetime1">
              <a:rPr lang="en-US" smtClean="0"/>
              <a:t>12/3/2025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cxnSp>
        <p:nvCxnSpPr>
          <p:cNvPr id="4" name="Straight Connector 3">
            <a:extLst>
              <a:ext uri="{FF2B5EF4-FFF2-40B4-BE49-F238E27FC236}">
                <a16:creationId xmlns:a16="http://schemas.microsoft.com/office/drawing/2014/main" id="{364F26EF-3B60-EBB9-D4CC-E416D4E0BCCE}"/>
              </a:ext>
            </a:extLst>
          </p:cNvPr>
          <p:cNvCxnSpPr>
            <a:cxnSpLocks/>
          </p:cNvCxnSpPr>
          <p:nvPr userDrawn="1"/>
        </p:nvCxnSpPr>
        <p:spPr>
          <a:xfrm>
            <a:off x="0"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88136" y="2212975"/>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48640"/>
            <a:ext cx="4361688" cy="1527048"/>
          </a:xfrm>
        </p:spPr>
        <p:txBody>
          <a:bodyPr anchor="t" anchorCtr="0">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104385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ntent Photo 7">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CB3A2E2B-8F4D-437C-9F55-5E913AFC716A}" type="datetime1">
              <a:rPr lang="en-US" smtClean="0"/>
              <a:t>12/3/2025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3" name="Straight Connector 2">
            <a:extLst>
              <a:ext uri="{FF2B5EF4-FFF2-40B4-BE49-F238E27FC236}">
                <a16:creationId xmlns:a16="http://schemas.microsoft.com/office/drawing/2014/main" id="{63FFF24A-6C99-5C52-1A9E-398DAAC8D627}"/>
              </a:ext>
            </a:extLst>
          </p:cNvPr>
          <p:cNvCxnSpPr>
            <a:cxnSpLocks/>
          </p:cNvCxnSpPr>
          <p:nvPr/>
        </p:nvCxnSpPr>
        <p:spPr>
          <a:xfrm>
            <a:off x="11387805" y="45720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noAutofit/>
          </a:bodyPr>
          <a:lstStyle>
            <a:lvl1pPr>
              <a:defRPr sz="3200"/>
            </a:lvl1pPr>
          </a:lstStyle>
          <a:p>
            <a:r>
              <a:rPr lang="en-US"/>
              <a:t>Click to edit Master title style</a:t>
            </a:r>
          </a:p>
        </p:txBody>
      </p:sp>
    </p:spTree>
    <p:extLst>
      <p:ext uri="{BB962C8B-B14F-4D97-AF65-F5344CB8AC3E}">
        <p14:creationId xmlns:p14="http://schemas.microsoft.com/office/powerpoint/2010/main" val="22454098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tent Photo 8">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88136" y="6453002"/>
            <a:ext cx="1005840" cy="365125"/>
          </a:xfrm>
        </p:spPr>
        <p:txBody>
          <a:bodyPr/>
          <a:lstStyle/>
          <a:p>
            <a:fld id="{46C70014-48FC-4647-9615-BBD39F98887D}" type="datetime1">
              <a:rPr lang="en-US" smtClean="0"/>
              <a:t>12/3/2025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cxnSp>
        <p:nvCxnSpPr>
          <p:cNvPr id="3" name="Straight Connector 2">
            <a:extLst>
              <a:ext uri="{FF2B5EF4-FFF2-40B4-BE49-F238E27FC236}">
                <a16:creationId xmlns:a16="http://schemas.microsoft.com/office/drawing/2014/main" id="{E9BE6C7B-B23D-94FE-E3F3-A80680127208}"/>
              </a:ext>
            </a:extLst>
          </p:cNvPr>
          <p:cNvCxnSpPr>
            <a:cxnSpLocks/>
          </p:cNvCxnSpPr>
          <p:nvPr/>
        </p:nvCxnSpPr>
        <p:spPr>
          <a:xfrm>
            <a:off x="0" y="45720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88136" y="1380744"/>
            <a:ext cx="4572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320040"/>
            <a:ext cx="4572000" cy="932688"/>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41814888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ontent Photo 9">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12/3/2025</a:t>
            </a:fld>
            <a:endParaRPr lang="en-US"/>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a:p>
        </p:txBody>
      </p:sp>
      <p:cxnSp>
        <p:nvCxnSpPr>
          <p:cNvPr id="5" name="Straight Connector 4">
            <a:extLst>
              <a:ext uri="{FF2B5EF4-FFF2-40B4-BE49-F238E27FC236}">
                <a16:creationId xmlns:a16="http://schemas.microsoft.com/office/drawing/2014/main" id="{891524CB-0A95-ECE6-FDBD-92F5801F67AF}"/>
              </a:ext>
            </a:extLst>
          </p:cNvPr>
          <p:cNvCxnSpPr>
            <a:cxnSpLocks/>
          </p:cNvCxnSpPr>
          <p:nvPr userDrawn="1"/>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a:blip r:embed="rId2" cstate="screen">
              <a:alphaModFix amt="80000"/>
              <a:extLst>
                <a:ext uri="{28A0092B-C50C-407E-A947-70E740481C1C}">
                  <a14:useLocalDpi xmlns:a14="http://schemas.microsoft.com/office/drawing/2010/main"/>
                </a:ext>
              </a:extLst>
            </a:blip>
            <a:stretch>
              <a:fillRect l="2"/>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t" anchorCtr="0">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2549760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tent Photo 10">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88136" y="6453002"/>
            <a:ext cx="731520" cy="365125"/>
          </a:xfrm>
        </p:spPr>
        <p:txBody>
          <a:bodyPr/>
          <a:lstStyle/>
          <a:p>
            <a:fld id="{E635C43F-DBB1-4D83-B442-E1529AA900C2}" type="datetime1">
              <a:rPr lang="en-US" smtClean="0"/>
              <a:t>12/3/2025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874520" y="6455664"/>
            <a:ext cx="1828800" cy="365125"/>
          </a:xfrm>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cxnSp>
        <p:nvCxnSpPr>
          <p:cNvPr id="3" name="Straight Connector 2">
            <a:extLst>
              <a:ext uri="{FF2B5EF4-FFF2-40B4-BE49-F238E27FC236}">
                <a16:creationId xmlns:a16="http://schemas.microsoft.com/office/drawing/2014/main" id="{38034AC6-D67E-1CDF-7062-5AA25E8DE089}"/>
              </a:ext>
            </a:extLst>
          </p:cNvPr>
          <p:cNvCxnSpPr>
            <a:cxnSpLocks/>
          </p:cNvCxnSpPr>
          <p:nvPr/>
        </p:nvCxnSpPr>
        <p:spPr>
          <a:xfrm>
            <a:off x="0" y="649224"/>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88136"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83413"/>
            <a:ext cx="3401568" cy="1527048"/>
          </a:xfrm>
        </p:spPr>
        <p:txBody>
          <a:bodyPr anchor="t" anchorCtr="0">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8595869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tent Photo 11">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2D13F81E-C5BD-4314-B9B9-AAE2702F29D2}" type="datetime1">
              <a:rPr lang="en-US" smtClean="0"/>
              <a:t>12/3/2025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3" name="Straight Connector 2">
            <a:extLst>
              <a:ext uri="{FF2B5EF4-FFF2-40B4-BE49-F238E27FC236}">
                <a16:creationId xmlns:a16="http://schemas.microsoft.com/office/drawing/2014/main" id="{570668EC-7C4A-E2C9-9B4E-461B96635B0F}"/>
              </a:ext>
            </a:extLst>
          </p:cNvPr>
          <p:cNvCxnSpPr>
            <a:cxnSpLocks/>
          </p:cNvCxnSpPr>
          <p:nvPr/>
        </p:nvCxnSpPr>
        <p:spPr>
          <a:xfrm>
            <a:off x="11387805" y="119586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a:blip r:embed="rId2" cstate="screen">
              <a:alphaModFix amt="80000"/>
              <a:extLst>
                <a:ext uri="{28A0092B-C50C-407E-A947-70E740481C1C}">
                  <a14:useLocalDpi xmlns:a14="http://schemas.microsoft.com/office/drawing/2010/main"/>
                </a:ext>
              </a:extLst>
            </a:blip>
            <a:stretch>
              <a:fillRect l="2"/>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38160" y="3099816"/>
            <a:ext cx="3200400"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8160" y="1078992"/>
            <a:ext cx="3200400" cy="1942773"/>
          </a:xfrm>
        </p:spPr>
        <p:txBody>
          <a:bodyPr anchor="t" anchorCtr="0">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8464936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ntent Photo 12">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12/3/2025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3" name="Straight Connector 2">
            <a:extLst>
              <a:ext uri="{FF2B5EF4-FFF2-40B4-BE49-F238E27FC236}">
                <a16:creationId xmlns:a16="http://schemas.microsoft.com/office/drawing/2014/main" id="{66308D8B-26D8-742E-6485-0E6D1184D47F}"/>
              </a:ext>
              <a:ext uri="{C183D7F6-B498-43B3-948B-1728B52AA6E4}">
                <adec:decorative xmlns:adec="http://schemas.microsoft.com/office/drawing/2017/decorative" val="1"/>
              </a:ext>
            </a:extLst>
          </p:cNvPr>
          <p:cNvCxnSpPr>
            <a:cxnSpLocks/>
          </p:cNvCxnSpPr>
          <p:nvPr/>
        </p:nvCxnSpPr>
        <p:spPr>
          <a:xfrm>
            <a:off x="0" y="5107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a:blip r:embed="rId2" cstate="screen">
              <a:alphaModFix amt="80000"/>
              <a:extLst>
                <a:ext uri="{28A0092B-C50C-407E-A947-70E740481C1C}">
                  <a14:useLocalDpi xmlns:a14="http://schemas.microsoft.com/office/drawing/2010/main"/>
                </a:ext>
              </a:extLst>
            </a:blip>
            <a:stretch>
              <a:fillRect l="2"/>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012268"/>
            <a:ext cx="3739896" cy="1390330"/>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715465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4">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lvl1pPr>
              <a:defRPr>
                <a:solidFill>
                  <a:schemeClr val="tx1"/>
                </a:solidFill>
              </a:defRPr>
            </a:lvl1pPr>
          </a:lstStyle>
          <a:p>
            <a:fld id="{2ABAD28B-DD56-4B56-883A-96608C765E28}" type="datetimeFigureOut">
              <a:rPr lang="en-US" smtClean="0"/>
              <a:pPr/>
              <a:t>12/3/2025</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lvl1pPr>
              <a:defRPr>
                <a:solidFill>
                  <a:schemeClr val="tx1"/>
                </a:solidFill>
              </a:defRPr>
            </a:lvl1pPr>
          </a:lstStyle>
          <a:p>
            <a:fld id="{7DF5BAF5-ABAB-4575-8E56-D109A3D17F9F}" type="slidenum">
              <a:rPr lang="en-US" smtClean="0"/>
              <a:pPr/>
              <a:t>‹#›</a:t>
            </a:fld>
            <a:endParaRPr lang="en-US"/>
          </a:p>
        </p:txBody>
      </p:sp>
      <p:cxnSp>
        <p:nvCxnSpPr>
          <p:cNvPr id="7" name="Straight Connector 6">
            <a:extLst>
              <a:ext uri="{FF2B5EF4-FFF2-40B4-BE49-F238E27FC236}">
                <a16:creationId xmlns:a16="http://schemas.microsoft.com/office/drawing/2014/main" id="{56DF8F99-9559-4D6A-CBFA-042739C38157}"/>
              </a:ext>
              <a:ext uri="{C183D7F6-B498-43B3-948B-1728B52AA6E4}">
                <adec:decorative xmlns:adec="http://schemas.microsoft.com/office/drawing/2017/decorative" val="1"/>
              </a:ext>
            </a:extLst>
          </p:cNvPr>
          <p:cNvCxnSpPr>
            <a:cxnSpLocks/>
          </p:cNvCxnSpPr>
          <p:nvPr/>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64158DF-756B-260C-69DA-D76C163B7274}"/>
              </a:ext>
              <a:ext uri="{C183D7F6-B498-43B3-948B-1728B52AA6E4}">
                <adec:decorative xmlns:adec="http://schemas.microsoft.com/office/drawing/2017/decorative" val="1"/>
              </a:ext>
            </a:extLst>
          </p:cNvPr>
          <p:cNvCxnSpPr>
            <a:cxnSpLocks/>
          </p:cNvCxnSpPr>
          <p:nvPr userDrawn="1"/>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179576" y="5340096"/>
            <a:ext cx="9930384" cy="566928"/>
          </a:xfrm>
        </p:spPr>
        <p:txBody>
          <a:bodyPr anchor="b" anchorCtr="0">
            <a:normAutofit/>
          </a:bodyPr>
          <a:lstStyle>
            <a:lvl1pPr marL="0" indent="0" algn="r">
              <a:lnSpc>
                <a:spcPct val="12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82296" y="64008"/>
            <a:ext cx="12015216" cy="5120640"/>
          </a:xfrm>
        </p:spPr>
        <p:txBody>
          <a:bodyPr anchor="t">
            <a:noAutofit/>
          </a:bodyPr>
          <a:lstStyle>
            <a:lvl1pPr algn="l">
              <a:defRPr sz="11500" cap="all" baseline="0">
                <a:solidFill>
                  <a:schemeClr val="tx1"/>
                </a:solidFill>
              </a:defRPr>
            </a:lvl1pPr>
          </a:lstStyle>
          <a:p>
            <a:r>
              <a:rPr lang="en-US"/>
              <a:t>Click to edit Master title style</a:t>
            </a:r>
          </a:p>
        </p:txBody>
      </p:sp>
    </p:spTree>
    <p:extLst>
      <p:ext uri="{BB962C8B-B14F-4D97-AF65-F5344CB8AC3E}">
        <p14:creationId xmlns:p14="http://schemas.microsoft.com/office/powerpoint/2010/main" val="375562471"/>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ntent Photo 13">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12/3/2025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3" name="Straight Connector 2">
            <a:extLst>
              <a:ext uri="{FF2B5EF4-FFF2-40B4-BE49-F238E27FC236}">
                <a16:creationId xmlns:a16="http://schemas.microsoft.com/office/drawing/2014/main" id="{69AA66C5-FE79-8172-5991-B9E2580EA4DC}"/>
              </a:ext>
              <a:ext uri="{C183D7F6-B498-43B3-948B-1728B52AA6E4}">
                <adec:decorative xmlns:adec="http://schemas.microsoft.com/office/drawing/2017/decorative" val="1"/>
              </a:ext>
            </a:extLst>
          </p:cNvPr>
          <p:cNvCxnSpPr>
            <a:cxnSpLocks/>
          </p:cNvCxnSpPr>
          <p:nvPr userDrawn="1"/>
        </p:nvCxnSpPr>
        <p:spPr>
          <a:xfrm>
            <a:off x="0" y="4254781"/>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1480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4162318"/>
            <a:ext cx="2953618" cy="1892808"/>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250904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9128053F-E531-4885-B604-CF1A6DEEE405}" type="datetime1">
              <a:rPr lang="en-US" smtClean="0"/>
              <a:t>12/3/2025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1088136"/>
            <a:ext cx="7772400" cy="1892808"/>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1088136"/>
            <a:ext cx="2953618" cy="1892808"/>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3521125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ntent Photo 15">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12/3/2025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446520" cy="4425696"/>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0094878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ontent Photo 16">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12/3/2025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3" name="Straight Connector 2">
            <a:extLst>
              <a:ext uri="{FF2B5EF4-FFF2-40B4-BE49-F238E27FC236}">
                <a16:creationId xmlns:a16="http://schemas.microsoft.com/office/drawing/2014/main" id="{9489BE89-EA6C-3872-3192-502F1D8DD38A}"/>
              </a:ext>
              <a:ext uri="{C183D7F6-B498-43B3-948B-1728B52AA6E4}">
                <adec:decorative xmlns:adec="http://schemas.microsoft.com/office/drawing/2017/decorative" val="1"/>
              </a:ext>
            </a:extLst>
          </p:cNvPr>
          <p:cNvCxnSpPr>
            <a:cxnSpLocks/>
          </p:cNvCxnSpPr>
          <p:nvPr userDrawn="1"/>
        </p:nvCxnSpPr>
        <p:spPr>
          <a:xfrm>
            <a:off x="0" y="649224"/>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088136" y="2290890"/>
            <a:ext cx="4672584" cy="4041648"/>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48639"/>
            <a:ext cx="4672584" cy="1453896"/>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17527663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ntent Photo 17">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12/3/2025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3" name="Straight Connector 2">
            <a:extLst>
              <a:ext uri="{FF2B5EF4-FFF2-40B4-BE49-F238E27FC236}">
                <a16:creationId xmlns:a16="http://schemas.microsoft.com/office/drawing/2014/main" id="{ACAAA201-D652-2C16-88AF-7DCC4657B3B7}"/>
              </a:ext>
              <a:ext uri="{C183D7F6-B498-43B3-948B-1728B52AA6E4}">
                <adec:decorative xmlns:adec="http://schemas.microsoft.com/office/drawing/2017/decorative" val="1"/>
              </a:ext>
            </a:extLst>
          </p:cNvPr>
          <p:cNvCxnSpPr>
            <a:cxnSpLocks/>
          </p:cNvCxnSpPr>
          <p:nvPr/>
        </p:nvCxnSpPr>
        <p:spPr>
          <a:xfrm>
            <a:off x="0" y="66499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088136" y="2295144"/>
            <a:ext cx="3490176" cy="4041648"/>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50217"/>
            <a:ext cx="3657603" cy="1453896"/>
          </a:xfrm>
        </p:spPr>
        <p:txBody>
          <a:bodyPr anchor="t">
            <a:noAutofit/>
          </a:bodyPr>
          <a:lstStyle>
            <a:lvl1pPr>
              <a:defRPr sz="3600"/>
            </a:lvl1pPr>
          </a:lstStyle>
          <a:p>
            <a:r>
              <a:rPr lang="en-US"/>
              <a:t>Click to edit Master title style</a:t>
            </a:r>
          </a:p>
        </p:txBody>
      </p:sp>
    </p:spTree>
    <p:extLst>
      <p:ext uri="{BB962C8B-B14F-4D97-AF65-F5344CB8AC3E}">
        <p14:creationId xmlns:p14="http://schemas.microsoft.com/office/powerpoint/2010/main" val="3480269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Big Number 1">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E5AD3D17-73C9-402C-91E7-BA73E6829C50}" type="datetime1">
              <a:rPr lang="en-US" smtClean="0"/>
              <a:pPr/>
              <a:t>12/3/2025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a:p>
        </p:txBody>
      </p:sp>
      <p:cxnSp>
        <p:nvCxnSpPr>
          <p:cNvPr id="7" name="Straight Connector 6">
            <a:extLst>
              <a:ext uri="{FF2B5EF4-FFF2-40B4-BE49-F238E27FC236}">
                <a16:creationId xmlns:a16="http://schemas.microsoft.com/office/drawing/2014/main" id="{EA84DB20-94E7-1E79-B65B-67C6158DB14C}"/>
              </a:ext>
              <a:ext uri="{C183D7F6-B498-43B3-948B-1728B52AA6E4}">
                <adec:decorative xmlns:adec="http://schemas.microsoft.com/office/drawing/2017/decorative" val="1"/>
              </a:ext>
            </a:extLst>
          </p:cNvPr>
          <p:cNvCxnSpPr>
            <a:cxnSpLocks/>
          </p:cNvCxnSpPr>
          <p:nvPr/>
        </p:nvCxnSpPr>
        <p:spPr>
          <a:xfrm>
            <a:off x="11387805" y="5715000"/>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60820" y="4572000"/>
            <a:ext cx="9930384" cy="1353312"/>
          </a:xfrm>
        </p:spPr>
        <p:txBody>
          <a:bodyPr anchor="b" anchorCtr="0">
            <a:normAutofit/>
          </a:bodyPr>
          <a:lstStyle>
            <a:lvl1pPr marL="0" indent="0" algn="r">
              <a:buNone/>
              <a:defRPr sz="2800"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088136" y="64008"/>
            <a:ext cx="10003068" cy="4334256"/>
          </a:xfrm>
        </p:spPr>
        <p:txBody>
          <a:bodyPr anchor="b" anchorCtr="0">
            <a:normAutofit/>
          </a:bodyPr>
          <a:lstStyle>
            <a:lvl1pPr algn="r">
              <a:defRPr sz="23200">
                <a:solidFill>
                  <a:schemeClr val="bg1"/>
                </a:solidFill>
              </a:defRPr>
            </a:lvl1pPr>
          </a:lstStyle>
          <a:p>
            <a:r>
              <a:rPr lang="en-US"/>
              <a:t>##%</a:t>
            </a:r>
          </a:p>
        </p:txBody>
      </p:sp>
    </p:spTree>
    <p:extLst>
      <p:ext uri="{BB962C8B-B14F-4D97-AF65-F5344CB8AC3E}">
        <p14:creationId xmlns:p14="http://schemas.microsoft.com/office/powerpoint/2010/main" val="1326995264"/>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ig Number 2">
    <p:bg>
      <p:bgRef idx="1001">
        <a:schemeClr val="bg1"/>
      </p:bgRef>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C77A7CDD-9512-40CC-9351-FC0DE186CFBD}" type="datetime1">
              <a:rPr lang="en-US" smtClean="0"/>
              <a:pPr/>
              <a:t>12/3/2025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solidFill>
              </a:defRPr>
            </a:lvl1pPr>
          </a:lstStyle>
          <a:p>
            <a:r>
              <a:rPr lang="en-US"/>
              <a:t>##%</a:t>
            </a:r>
          </a:p>
        </p:txBody>
      </p:sp>
    </p:spTree>
    <p:extLst>
      <p:ext uri="{BB962C8B-B14F-4D97-AF65-F5344CB8AC3E}">
        <p14:creationId xmlns:p14="http://schemas.microsoft.com/office/powerpoint/2010/main" val="36999074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Big Number 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088136" y="603504"/>
            <a:ext cx="10015728" cy="3694176"/>
          </a:xfrm>
        </p:spPr>
        <p:txBody>
          <a:bodyPr anchor="b" anchorCtr="0">
            <a:normAutofit/>
          </a:bodyPr>
          <a:lstStyle>
            <a:lvl1pPr algn="l">
              <a:defRPr sz="23200">
                <a:solidFill>
                  <a:schemeClr val="tx1"/>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4297680"/>
            <a:ext cx="7525512" cy="1545336"/>
          </a:xfrm>
        </p:spPr>
        <p:txBody>
          <a:bodyPr anchor="b" anchorCtr="0">
            <a:normAutofit/>
          </a:bodyPr>
          <a:lstStyle>
            <a:lvl1pPr marL="0" indent="0" algn="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12/3/2025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cxnSp>
        <p:nvCxnSpPr>
          <p:cNvPr id="8" name="Straight Connector 7">
            <a:extLst>
              <a:ext uri="{FF2B5EF4-FFF2-40B4-BE49-F238E27FC236}">
                <a16:creationId xmlns:a16="http://schemas.microsoft.com/office/drawing/2014/main" id="{9F3356AB-92B4-2E32-E065-92ED999EF178}"/>
              </a:ext>
              <a:ext uri="{C183D7F6-B498-43B3-948B-1728B52AA6E4}">
                <adec:decorative xmlns:adec="http://schemas.microsoft.com/office/drawing/2017/decorative" val="1"/>
              </a:ext>
            </a:extLst>
          </p:cNvPr>
          <p:cNvCxnSpPr>
            <a:cxnSpLocks/>
          </p:cNvCxnSpPr>
          <p:nvPr/>
        </p:nvCxnSpPr>
        <p:spPr>
          <a:xfrm>
            <a:off x="0" y="146824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0F42ED-4F52-64D0-427B-A8B5EA4A6A5C}"/>
              </a:ext>
              <a:ext uri="{C183D7F6-B498-43B3-948B-1728B52AA6E4}">
                <adec:decorative xmlns:adec="http://schemas.microsoft.com/office/drawing/2017/decorative" val="1"/>
              </a:ext>
            </a:extLst>
          </p:cNvPr>
          <p:cNvCxnSpPr>
            <a:cxnSpLocks/>
          </p:cNvCxnSpPr>
          <p:nvPr userDrawn="1"/>
        </p:nvCxnSpPr>
        <p:spPr>
          <a:xfrm>
            <a:off x="0" y="146824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5138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140A1F3-DA5D-4F2E-B759-748FF8D0ACA9}" type="datetime1">
              <a:rPr lang="en-US" smtClean="0"/>
              <a:t>12/3/2025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cxnSp>
        <p:nvCxnSpPr>
          <p:cNvPr id="6" name="Straight Connector 5">
            <a:extLst>
              <a:ext uri="{FF2B5EF4-FFF2-40B4-BE49-F238E27FC236}">
                <a16:creationId xmlns:a16="http://schemas.microsoft.com/office/drawing/2014/main" id="{56C8E310-975A-20DE-3DE1-1E3550B3715D}"/>
              </a:ext>
              <a:ext uri="{C183D7F6-B498-43B3-948B-1728B52AA6E4}">
                <adec:decorative xmlns:adec="http://schemas.microsoft.com/office/drawing/2017/decorative" val="1"/>
              </a:ext>
            </a:extLst>
          </p:cNvPr>
          <p:cNvCxnSpPr>
            <a:cxnSpLocks/>
          </p:cNvCxnSpPr>
          <p:nvPr/>
        </p:nvCxnSpPr>
        <p:spPr>
          <a:xfrm>
            <a:off x="0" y="82833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088136" y="603504"/>
            <a:ext cx="8266176" cy="5605272"/>
          </a:xfrm>
        </p:spPr>
        <p:txBody>
          <a:bodyPr anchor="t" anchorCtr="0">
            <a:noAutofit/>
          </a:bodyPr>
          <a:lstStyle>
            <a:lvl1pPr marL="0" indent="0">
              <a:lnSpc>
                <a:spcPct val="100000"/>
              </a:lnSpc>
              <a:buNone/>
              <a:defRPr sz="4800" b="1" cap="all" baseline="0"/>
            </a:lvl1pPr>
            <a:lvl2pPr marL="228600" indent="0">
              <a:lnSpc>
                <a:spcPct val="100000"/>
              </a:lnSpc>
              <a:buNone/>
              <a:defRPr sz="4400" b="1" cap="all" baseline="0"/>
            </a:lvl2pPr>
            <a:lvl3pPr marL="457200" indent="0">
              <a:lnSpc>
                <a:spcPct val="100000"/>
              </a:lnSpc>
              <a:buNone/>
              <a:defRPr sz="4000" b="1" cap="all" baseline="0"/>
            </a:lvl3pPr>
            <a:lvl4pPr marL="685800" indent="0">
              <a:lnSpc>
                <a:spcPct val="100000"/>
              </a:lnSpc>
              <a:buNone/>
              <a:defRPr sz="3600" b="1" cap="all" baseline="0"/>
            </a:lvl4pPr>
            <a:lvl5pPr marL="914400" indent="0">
              <a:lnSpc>
                <a:spcPct val="100000"/>
              </a:lnSpc>
              <a:buNone/>
              <a:defRPr sz="3200" b="1" cap="all" baseline="0"/>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8488810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tatement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301B1322-4C31-4D1F-88B1-5F79F56892AE}" type="datetime1">
              <a:rPr lang="en-US" smtClean="0"/>
              <a:t>12/3/2025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cxnSp>
        <p:nvCxnSpPr>
          <p:cNvPr id="6" name="Straight Connector 5">
            <a:extLst>
              <a:ext uri="{FF2B5EF4-FFF2-40B4-BE49-F238E27FC236}">
                <a16:creationId xmlns:a16="http://schemas.microsoft.com/office/drawing/2014/main" id="{311BEEA6-BB3D-6FE2-25CB-47F170CF0667}"/>
              </a:ext>
              <a:ext uri="{C183D7F6-B498-43B3-948B-1728B52AA6E4}">
                <adec:decorative xmlns:adec="http://schemas.microsoft.com/office/drawing/2017/decorative" val="1"/>
              </a:ext>
            </a:extLst>
          </p:cNvPr>
          <p:cNvCxnSpPr>
            <a:cxnSpLocks/>
          </p:cNvCxnSpPr>
          <p:nvPr/>
        </p:nvCxnSpPr>
        <p:spPr>
          <a:xfrm>
            <a:off x="0" y="5107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088136" y="1160799"/>
            <a:ext cx="8266176" cy="4142232"/>
          </a:xfrm>
        </p:spPr>
        <p:txBody>
          <a:bodyPr anchor="b">
            <a:noAutofit/>
          </a:bodyPr>
          <a:lstStyle>
            <a:lvl1pPr marL="0" indent="0">
              <a:lnSpc>
                <a:spcPct val="100000"/>
              </a:lnSpc>
              <a:buNone/>
              <a:defRPr sz="4800" b="1"/>
            </a:lvl1pPr>
            <a:lvl2pPr marL="228600" indent="0">
              <a:lnSpc>
                <a:spcPct val="100000"/>
              </a:lnSpc>
              <a:buNone/>
              <a:defRPr sz="4000" b="1"/>
            </a:lvl2pPr>
            <a:lvl3pPr marL="457200" indent="0">
              <a:lnSpc>
                <a:spcPct val="100000"/>
              </a:lnSpc>
              <a:buNone/>
              <a:defRPr sz="3600" b="1"/>
            </a:lvl3pPr>
            <a:lvl4pPr marL="685800" indent="0">
              <a:lnSpc>
                <a:spcPct val="100000"/>
              </a:lnSpc>
              <a:buNone/>
              <a:defRPr sz="3200" b="1"/>
            </a:lvl4pPr>
            <a:lvl5pPr marL="914400" indent="0">
              <a:lnSpc>
                <a:spcPct val="100000"/>
              </a:lnSpc>
              <a:buNone/>
              <a:defRPr sz="28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4200804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2ABAD28B-DD56-4B56-883A-96608C765E28}" type="datetimeFigureOut">
              <a:rPr lang="en-US" smtClean="0"/>
              <a:t>12/3/2025</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DF5BAF5-ABAB-4575-8E56-D109A3D17F9F}" type="slidenum">
              <a:rPr lang="en-US" smtClean="0"/>
              <a:t>‹#›</a:t>
            </a:fld>
            <a:endParaRPr lang="en-US"/>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65198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12/3/2025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088136" y="914400"/>
            <a:ext cx="9418320" cy="5070068"/>
          </a:xfrm>
        </p:spPr>
        <p:txBody>
          <a:bodyPr anchor="t">
            <a:noAutofit/>
          </a:bodyPr>
          <a:lstStyle>
            <a:lvl1pPr marL="0" indent="0">
              <a:lnSpc>
                <a:spcPct val="100000"/>
              </a:lnSpc>
              <a:buNone/>
              <a:defRPr sz="54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4052501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Quot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12/3/2025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7" name="Straight Connector 6">
            <a:extLst>
              <a:ext uri="{FF2B5EF4-FFF2-40B4-BE49-F238E27FC236}">
                <a16:creationId xmlns:a16="http://schemas.microsoft.com/office/drawing/2014/main" id="{52949BEA-90AC-BE5F-28A7-80D65BD19B42}"/>
              </a:ext>
              <a:ext uri="{C183D7F6-B498-43B3-948B-1728B52AA6E4}">
                <adec:decorative xmlns:adec="http://schemas.microsoft.com/office/drawing/2017/decorative" val="1"/>
              </a:ext>
            </a:extLst>
          </p:cNvPr>
          <p:cNvCxnSpPr>
            <a:cxnSpLocks/>
          </p:cNvCxnSpPr>
          <p:nvPr/>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r">
              <a:buNone/>
              <a:defRPr sz="2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algn="l">
              <a:lnSpc>
                <a:spcPct val="100000"/>
              </a:lnSpc>
              <a:defRPr sz="5400" b="1" cap="all" baseline="0">
                <a:solidFill>
                  <a:schemeClr val="tx1"/>
                </a:solidFill>
              </a:defRPr>
            </a:lvl1pPr>
          </a:lstStyle>
          <a:p>
            <a:r>
              <a:rPr lang="en-US"/>
              <a:t>Click to edit Quote</a:t>
            </a:r>
          </a:p>
        </p:txBody>
      </p:sp>
    </p:spTree>
    <p:extLst>
      <p:ext uri="{BB962C8B-B14F-4D97-AF65-F5344CB8AC3E}">
        <p14:creationId xmlns:p14="http://schemas.microsoft.com/office/powerpoint/2010/main" val="3852464019"/>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4">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63035D-22A0-4334-A9AE-2457016C8B47}" type="datetime1">
              <a:rPr lang="en-US" smtClean="0"/>
              <a:pPr/>
              <a:t>12/3/2025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l">
              <a:buNone/>
              <a:defRPr sz="2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t" anchorCtr="0">
            <a:normAutofit/>
          </a:bodyPr>
          <a:lstStyle>
            <a:lvl1pPr algn="l">
              <a:lnSpc>
                <a:spcPct val="100000"/>
              </a:lnSpc>
              <a:defRPr sz="4800" b="1" cap="all" baseline="0">
                <a:solidFill>
                  <a:schemeClr val="tx1"/>
                </a:solidFill>
              </a:defRPr>
            </a:lvl1pPr>
          </a:lstStyle>
          <a:p>
            <a:r>
              <a:rPr lang="en-US"/>
              <a:t>Click to edit Quote</a:t>
            </a:r>
          </a:p>
        </p:txBody>
      </p:sp>
    </p:spTree>
    <p:extLst>
      <p:ext uri="{BB962C8B-B14F-4D97-AF65-F5344CB8AC3E}">
        <p14:creationId xmlns:p14="http://schemas.microsoft.com/office/powerpoint/2010/main" val="38400280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Quote 2">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29247CA6-BC1D-429A-A289-4E939E49554A}" type="datetime1">
              <a:rPr lang="en-US" smtClean="0"/>
              <a:t>12/3/2025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7" name="Straight Connector 6">
            <a:extLst>
              <a:ext uri="{FF2B5EF4-FFF2-40B4-BE49-F238E27FC236}">
                <a16:creationId xmlns:a16="http://schemas.microsoft.com/office/drawing/2014/main" id="{29F8509F-2652-8D73-2320-6F2440E44F18}"/>
              </a:ext>
              <a:ext uri="{C183D7F6-B498-43B3-948B-1728B52AA6E4}">
                <adec:decorative xmlns:adec="http://schemas.microsoft.com/office/drawing/2017/decorative" val="1"/>
              </a:ext>
            </a:extLst>
          </p:cNvPr>
          <p:cNvCxnSpPr>
            <a:cxnSpLocks/>
          </p:cNvCxnSpPr>
          <p:nvPr userDrawn="1"/>
        </p:nvCxnSpPr>
        <p:spPr>
          <a:xfrm>
            <a:off x="11387805" y="572686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6568" y="5431536"/>
            <a:ext cx="9198864" cy="466344"/>
          </a:xfrm>
        </p:spPr>
        <p:txBody>
          <a:bodyPr anchor="ctr">
            <a:normAutofit/>
          </a:bodyPr>
          <a:lstStyle>
            <a:lvl1pPr marL="0" indent="0" algn="r">
              <a:buNone/>
              <a:defRPr sz="2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6568" y="1188720"/>
            <a:ext cx="9198864" cy="3291840"/>
          </a:xfrm>
        </p:spPr>
        <p:txBody>
          <a:bodyPr anchor="ctr" anchorCtr="0">
            <a:normAutofit/>
          </a:bodyPr>
          <a:lstStyle>
            <a:lvl1pPr algn="ctr">
              <a:lnSpc>
                <a:spcPct val="100000"/>
              </a:lnSpc>
              <a:defRPr sz="4800" b="1" cap="all" baseline="0"/>
            </a:lvl1pPr>
          </a:lstStyle>
          <a:p>
            <a:r>
              <a:rPr lang="en-US"/>
              <a:t>Click to edit Quote</a:t>
            </a:r>
          </a:p>
        </p:txBody>
      </p:sp>
    </p:spTree>
    <p:extLst>
      <p:ext uri="{BB962C8B-B14F-4D97-AF65-F5344CB8AC3E}">
        <p14:creationId xmlns:p14="http://schemas.microsoft.com/office/powerpoint/2010/main" val="40746234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3">
    <p:bg>
      <p:bgRef idx="1002">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DF8418BD-2BA9-41CB-AB89-625779A7563D}" type="datetime1">
              <a:rPr lang="en-US" smtClean="0"/>
              <a:pPr/>
              <a:t>12/3/2025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088136" y="5669280"/>
            <a:ext cx="8961120" cy="466344"/>
          </a:xfrm>
        </p:spPr>
        <p:txBody>
          <a:bodyPr anchor="ctr">
            <a:normAutofit/>
          </a:bodyPr>
          <a:lstStyle>
            <a:lvl1pPr marL="0" indent="0" algn="l">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088136" y="1088136"/>
            <a:ext cx="8961120" cy="3169920"/>
          </a:xfrm>
        </p:spPr>
        <p:txBody>
          <a:bodyPr anchor="t" anchorCtr="0">
            <a:normAutofit/>
          </a:bodyPr>
          <a:lstStyle>
            <a:lvl1pPr algn="l">
              <a:lnSpc>
                <a:spcPct val="100000"/>
              </a:lnSpc>
              <a:defRPr sz="4800" b="1" cap="all" baseline="0">
                <a:solidFill>
                  <a:schemeClr val="tx1"/>
                </a:solidFill>
              </a:defRPr>
            </a:lvl1pPr>
          </a:lstStyle>
          <a:p>
            <a:r>
              <a:rPr lang="en-US"/>
              <a:t>Click to edit Quote</a:t>
            </a:r>
          </a:p>
        </p:txBody>
      </p:sp>
    </p:spTree>
    <p:extLst>
      <p:ext uri="{BB962C8B-B14F-4D97-AF65-F5344CB8AC3E}">
        <p14:creationId xmlns:p14="http://schemas.microsoft.com/office/powerpoint/2010/main" val="68942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2ABAD28B-DD56-4B56-883A-96608C765E28}" type="datetimeFigureOut">
              <a:rPr lang="en-US" smtClean="0"/>
              <a:t>12/3/2025</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DF5BAF5-ABAB-4575-8E56-D109A3D17F9F}" type="slidenum">
              <a:rPr lang="en-US" smtClean="0"/>
              <a:t>‹#›</a:t>
            </a:fld>
            <a:endParaRPr lang="en-US"/>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Autofit/>
          </a:bodyPr>
          <a:lstStyle>
            <a:lvl1pPr>
              <a:defRPr sz="4000" cap="none" baseline="0"/>
            </a:lvl1pPr>
          </a:lstStyle>
          <a:p>
            <a:r>
              <a:rPr lang="en-US"/>
              <a:t>Click to edit Master title style</a:t>
            </a:r>
          </a:p>
        </p:txBody>
      </p:sp>
    </p:spTree>
    <p:extLst>
      <p:ext uri="{BB962C8B-B14F-4D97-AF65-F5344CB8AC3E}">
        <p14:creationId xmlns:p14="http://schemas.microsoft.com/office/powerpoint/2010/main" val="16154426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2ABAD28B-DD56-4B56-883A-96608C765E28}" type="datetimeFigureOut">
              <a:rPr lang="en-US" smtClean="0"/>
              <a:t>12/3/2025</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DF5BAF5-ABAB-4575-8E56-D109A3D17F9F}" type="slidenum">
              <a:rPr lang="en-US" smtClean="0"/>
              <a:t>‹#›</a:t>
            </a:fld>
            <a:endParaRPr lang="en-US"/>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a:blipFill>
            <a:blip r:embed="rId2" cstate="screen">
              <a:alphaModFix amt="80000"/>
              <a:extLst>
                <a:ext uri="{28A0092B-C50C-407E-A947-70E740481C1C}">
                  <a14:useLocalDpi xmlns:a14="http://schemas.microsoft.com/office/drawing/2010/main"/>
                </a:ext>
              </a:extLst>
            </a:blip>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Autofit/>
          </a:bodyPr>
          <a:lstStyle>
            <a:lvl1pPr>
              <a:defRPr sz="4000" cap="none" baseline="0"/>
            </a:lvl1pPr>
          </a:lstStyle>
          <a:p>
            <a:r>
              <a:rPr lang="en-US"/>
              <a:t>Click to edit Master title style</a:t>
            </a:r>
          </a:p>
        </p:txBody>
      </p:sp>
    </p:spTree>
    <p:extLst>
      <p:ext uri="{BB962C8B-B14F-4D97-AF65-F5344CB8AC3E}">
        <p14:creationId xmlns:p14="http://schemas.microsoft.com/office/powerpoint/2010/main" val="35328147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2ABAD28B-DD56-4B56-883A-96608C765E28}" type="datetimeFigureOut">
              <a:rPr lang="en-US" smtClean="0"/>
              <a:t>12/3/2025</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DF5BAF5-ABAB-4575-8E56-D109A3D17F9F}" type="slidenum">
              <a:rPr lang="en-US" smtClean="0"/>
              <a:t>‹#›</a:t>
            </a:fld>
            <a:endParaRPr lang="en-US"/>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1653494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2">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12/3/2025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1088136"/>
            <a:ext cx="6440258" cy="5220588"/>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1088136" y="2845641"/>
            <a:ext cx="3595634" cy="345874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1088136" y="1088136"/>
            <a:ext cx="3595634" cy="1757505"/>
          </a:xfrm>
        </p:spPr>
        <p:txBody>
          <a:bodyPr anchor="t">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10517432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2">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12/3/2025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1088136"/>
            <a:ext cx="6519080" cy="5248655"/>
          </a:xfrm>
          <a:blipFill>
            <a:blip r:embed="rId2" cstate="screen">
              <a:alphaModFix amt="80000"/>
              <a:extLst>
                <a:ext uri="{28A0092B-C50C-407E-A947-70E740481C1C}">
                  <a14:useLocalDpi xmlns:a14="http://schemas.microsoft.com/office/drawing/2010/main"/>
                </a:ext>
              </a:extLst>
            </a:blip>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1088136" y="3300449"/>
            <a:ext cx="3585586" cy="296032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1088136" y="1088136"/>
            <a:ext cx="3595634" cy="2212313"/>
          </a:xfrm>
        </p:spPr>
        <p:txBody>
          <a:bodyPr anchor="t">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983510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2ABAD28B-DD56-4B56-883A-96608C765E28}" type="datetimeFigureOut">
              <a:rPr lang="en-US" smtClean="0"/>
              <a:t>12/3/2025</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DF5BAF5-ABAB-4575-8E56-D109A3D17F9F}" type="slidenum">
              <a:rPr lang="en-US" smtClean="0"/>
              <a:t>‹#›</a:t>
            </a:fld>
            <a:endParaRPr lang="en-US"/>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p>
        </p:txBody>
      </p:sp>
    </p:spTree>
    <p:extLst>
      <p:ext uri="{BB962C8B-B14F-4D97-AF65-F5344CB8AC3E}">
        <p14:creationId xmlns:p14="http://schemas.microsoft.com/office/powerpoint/2010/main" val="15041126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57987AA-E4E6-4FC1-BAD8-09A952212C58}" type="datetime1">
              <a:rPr lang="en-US" smtClean="0"/>
              <a:t>12/3/2025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1088136" y="2743200"/>
            <a:ext cx="10015728"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7342307" cy="1133856"/>
          </a:xfrm>
        </p:spPr>
        <p:txBody>
          <a:bodyPr anchor="t" anchorCtr="0">
            <a:noAutofit/>
          </a:bodyPr>
          <a:lstStyle>
            <a:lvl1pPr>
              <a:defRPr sz="6000" cap="all" baseline="0"/>
            </a:lvl1pPr>
          </a:lstStyle>
          <a:p>
            <a:r>
              <a:rPr lang="en-US"/>
              <a:t>Click to edit Master title style</a:t>
            </a:r>
          </a:p>
        </p:txBody>
      </p:sp>
    </p:spTree>
    <p:extLst>
      <p:ext uri="{BB962C8B-B14F-4D97-AF65-F5344CB8AC3E}">
        <p14:creationId xmlns:p14="http://schemas.microsoft.com/office/powerpoint/2010/main" val="226324288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3CF65F-0E21-48DE-8D75-4BF66A547E8E}" type="datetime1">
              <a:rPr lang="en-US" smtClean="0"/>
              <a:t>12/3/2025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1088136" y="3383280"/>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8430767" cy="1842020"/>
          </a:xfrm>
        </p:spPr>
        <p:txBody>
          <a:bodyPr anchor="t" anchorCtr="0">
            <a:noAutofit/>
          </a:bodyPr>
          <a:lstStyle>
            <a:lvl1pPr>
              <a:defRPr sz="6000" cap="all" baseline="0"/>
            </a:lvl1pPr>
          </a:lstStyle>
          <a:p>
            <a:r>
              <a:rPr lang="en-US"/>
              <a:t>Click to edit Master title style</a:t>
            </a:r>
          </a:p>
        </p:txBody>
      </p:sp>
    </p:spTree>
    <p:extLst>
      <p:ext uri="{BB962C8B-B14F-4D97-AF65-F5344CB8AC3E}">
        <p14:creationId xmlns:p14="http://schemas.microsoft.com/office/powerpoint/2010/main" val="314207965"/>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2ABAD28B-DD56-4B56-883A-96608C765E28}" type="datetimeFigureOut">
              <a:rPr lang="en-US" smtClean="0"/>
              <a:t>12/3/2025</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DF5BAF5-ABAB-4575-8E56-D109A3D17F9F}"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a:t>Click to edit Master title style</a:t>
            </a:r>
          </a:p>
        </p:txBody>
      </p:sp>
    </p:spTree>
    <p:extLst>
      <p:ext uri="{BB962C8B-B14F-4D97-AF65-F5344CB8AC3E}">
        <p14:creationId xmlns:p14="http://schemas.microsoft.com/office/powerpoint/2010/main" val="16434005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Content with Picture 16">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7E518005-64E1-A662-B000-E349FE112C92}"/>
              </a:ext>
            </a:extLst>
          </p:cNvPr>
          <p:cNvSpPr>
            <a:spLocks noGrp="1"/>
          </p:cNvSpPr>
          <p:nvPr>
            <p:ph type="pic" sz="quarter" idx="13" hasCustomPrompt="1"/>
          </p:nvPr>
        </p:nvSpPr>
        <p:spPr>
          <a:xfrm>
            <a:off x="831598" y="2127421"/>
            <a:ext cx="4070915" cy="4080083"/>
          </a:xfrm>
          <a:custGeom>
            <a:avLst/>
            <a:gdLst>
              <a:gd name="connsiteX0" fmla="*/ 1073650 w 4070915"/>
              <a:gd name="connsiteY0" fmla="*/ 0 h 4080083"/>
              <a:gd name="connsiteX1" fmla="*/ 2035461 w 4070915"/>
              <a:gd name="connsiteY1" fmla="*/ 595703 h 4080083"/>
              <a:gd name="connsiteX2" fmla="*/ 2997271 w 4070915"/>
              <a:gd name="connsiteY2" fmla="*/ 0 h 4080083"/>
              <a:gd name="connsiteX3" fmla="*/ 4070915 w 4070915"/>
              <a:gd name="connsiteY3" fmla="*/ 1073119 h 4080083"/>
              <a:gd name="connsiteX4" fmla="*/ 3463512 w 4070915"/>
              <a:gd name="connsiteY4" fmla="*/ 2040042 h 4080083"/>
              <a:gd name="connsiteX5" fmla="*/ 4070915 w 4070915"/>
              <a:gd name="connsiteY5" fmla="*/ 3006964 h 4080083"/>
              <a:gd name="connsiteX6" fmla="*/ 2997271 w 4070915"/>
              <a:gd name="connsiteY6" fmla="*/ 4080083 h 4080083"/>
              <a:gd name="connsiteX7" fmla="*/ 2035461 w 4070915"/>
              <a:gd name="connsiteY7" fmla="*/ 3484378 h 4080083"/>
              <a:gd name="connsiteX8" fmla="*/ 1073650 w 4070915"/>
              <a:gd name="connsiteY8" fmla="*/ 4080083 h 4080083"/>
              <a:gd name="connsiteX9" fmla="*/ 0 w 4070915"/>
              <a:gd name="connsiteY9" fmla="*/ 3006964 h 4080083"/>
              <a:gd name="connsiteX10" fmla="*/ 607404 w 4070915"/>
              <a:gd name="connsiteY10" fmla="*/ 2040042 h 4080083"/>
              <a:gd name="connsiteX11" fmla="*/ 0 w 4070915"/>
              <a:gd name="connsiteY11" fmla="*/ 1073119 h 4080083"/>
              <a:gd name="connsiteX12" fmla="*/ 1073650 w 4070915"/>
              <a:gd name="connsiteY12" fmla="*/ 0 h 408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70915" h="4080083">
                <a:moveTo>
                  <a:pt x="1073650" y="0"/>
                </a:moveTo>
                <a:cubicBezTo>
                  <a:pt x="1495016" y="0"/>
                  <a:pt x="1859684" y="242613"/>
                  <a:pt x="2035461" y="595703"/>
                </a:cubicBezTo>
                <a:cubicBezTo>
                  <a:pt x="2211237" y="242613"/>
                  <a:pt x="2575906" y="0"/>
                  <a:pt x="2997271" y="0"/>
                </a:cubicBezTo>
                <a:cubicBezTo>
                  <a:pt x="3590232" y="0"/>
                  <a:pt x="4070915" y="480451"/>
                  <a:pt x="4070915" y="1073119"/>
                </a:cubicBezTo>
                <a:cubicBezTo>
                  <a:pt x="4070915" y="1498792"/>
                  <a:pt x="3822946" y="1866578"/>
                  <a:pt x="3463512" y="2040042"/>
                </a:cubicBezTo>
                <a:cubicBezTo>
                  <a:pt x="3822946" y="2213505"/>
                  <a:pt x="4070915" y="2581291"/>
                  <a:pt x="4070915" y="3006964"/>
                </a:cubicBezTo>
                <a:cubicBezTo>
                  <a:pt x="4070915" y="3599631"/>
                  <a:pt x="3590232" y="4080083"/>
                  <a:pt x="2997271" y="4080083"/>
                </a:cubicBezTo>
                <a:cubicBezTo>
                  <a:pt x="2575906" y="4080083"/>
                  <a:pt x="2211237" y="3837469"/>
                  <a:pt x="2035461" y="3484378"/>
                </a:cubicBezTo>
                <a:cubicBezTo>
                  <a:pt x="1859684" y="3837469"/>
                  <a:pt x="1495016" y="4080083"/>
                  <a:pt x="1073650" y="4080083"/>
                </a:cubicBezTo>
                <a:cubicBezTo>
                  <a:pt x="480689" y="4080083"/>
                  <a:pt x="0" y="3599631"/>
                  <a:pt x="0" y="3006964"/>
                </a:cubicBezTo>
                <a:cubicBezTo>
                  <a:pt x="0" y="2581291"/>
                  <a:pt x="247969" y="2213505"/>
                  <a:pt x="607404" y="2040042"/>
                </a:cubicBezTo>
                <a:cubicBezTo>
                  <a:pt x="247969" y="1866578"/>
                  <a:pt x="0" y="1498792"/>
                  <a:pt x="0" y="1073119"/>
                </a:cubicBezTo>
                <a:cubicBezTo>
                  <a:pt x="0" y="480451"/>
                  <a:pt x="480689" y="0"/>
                  <a:pt x="1073650" y="0"/>
                </a:cubicBezTo>
                <a:close/>
              </a:path>
            </a:pathLst>
          </a:custGeom>
          <a:blipFill>
            <a:blip r:embed="rId2" cstate="email">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993427"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5AAF10-8331-6053-602B-8BFE346EFEBB}"/>
              </a:ext>
            </a:extLst>
          </p:cNvPr>
          <p:cNvSpPr>
            <a:spLocks noGrp="1"/>
          </p:cNvSpPr>
          <p:nvPr>
            <p:ph type="dt" sz="half" idx="15"/>
          </p:nvPr>
        </p:nvSpPr>
        <p:spPr/>
        <p:txBody>
          <a:bodyPr/>
          <a:lstStyle/>
          <a:p>
            <a:endParaRPr lang="en-US"/>
          </a:p>
        </p:txBody>
      </p:sp>
      <p:sp>
        <p:nvSpPr>
          <p:cNvPr id="6" name="Footer Placeholder 5">
            <a:extLst>
              <a:ext uri="{FF2B5EF4-FFF2-40B4-BE49-F238E27FC236}">
                <a16:creationId xmlns:a16="http://schemas.microsoft.com/office/drawing/2014/main" id="{5ECC9B87-20C9-BDAD-1868-4EB109DC8760}"/>
              </a:ext>
            </a:extLst>
          </p:cNvPr>
          <p:cNvSpPr>
            <a:spLocks noGrp="1"/>
          </p:cNvSpPr>
          <p:nvPr>
            <p:ph type="ftr" sz="quarter" idx="16"/>
          </p:nvPr>
        </p:nvSpPr>
        <p:spPr/>
        <p:txBody>
          <a:bodyPr/>
          <a:lstStyle/>
          <a:p>
            <a:endParaRPr lang="en-US"/>
          </a:p>
        </p:txBody>
      </p:sp>
      <p:sp>
        <p:nvSpPr>
          <p:cNvPr id="7" name="Slide Number Placeholder 6">
            <a:extLst>
              <a:ext uri="{FF2B5EF4-FFF2-40B4-BE49-F238E27FC236}">
                <a16:creationId xmlns:a16="http://schemas.microsoft.com/office/drawing/2014/main" id="{E9271E51-9AED-8E94-9BC1-B38B2D911285}"/>
              </a:ext>
            </a:extLst>
          </p:cNvPr>
          <p:cNvSpPr>
            <a:spLocks noGrp="1"/>
          </p:cNvSpPr>
          <p:nvPr>
            <p:ph type="sldNum" sz="quarter" idx="17"/>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2555290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2ABAD28B-DD56-4B56-883A-96608C765E28}" type="datetimeFigureOut">
              <a:rPr lang="en-US" smtClean="0"/>
              <a:t>12/3/2025</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DF5BAF5-ABAB-4575-8E56-D109A3D17F9F}" type="slidenum">
              <a:rPr lang="en-US" smtClean="0"/>
              <a:t>‹#›</a:t>
            </a:fld>
            <a:endParaRPr lang="en-US"/>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a:t>Click to edit Master title style</a:t>
            </a:r>
          </a:p>
        </p:txBody>
      </p:sp>
    </p:spTree>
    <p:extLst>
      <p:ext uri="{BB962C8B-B14F-4D97-AF65-F5344CB8AC3E}">
        <p14:creationId xmlns:p14="http://schemas.microsoft.com/office/powerpoint/2010/main" val="349690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2ABAD28B-DD56-4B56-883A-96608C765E28}" type="datetimeFigureOut">
              <a:rPr lang="en-US" smtClean="0"/>
              <a:t>12/3/2025</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DF5BAF5-ABAB-4575-8E56-D109A3D17F9F}" type="slidenum">
              <a:rPr lang="en-US" smtClean="0"/>
              <a:t>‹#›</a:t>
            </a:fld>
            <a:endParaRPr lang="en-US"/>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a:t>Click to edit Master title style</a:t>
            </a:r>
          </a:p>
        </p:txBody>
      </p:sp>
    </p:spTree>
    <p:extLst>
      <p:ext uri="{BB962C8B-B14F-4D97-AF65-F5344CB8AC3E}">
        <p14:creationId xmlns:p14="http://schemas.microsoft.com/office/powerpoint/2010/main" val="1433322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2ABAD28B-DD56-4B56-883A-96608C765E28}" type="datetimeFigureOut">
              <a:rPr lang="en-US" smtClean="0"/>
              <a:t>12/3/2025</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DF5BAF5-ABAB-4575-8E56-D109A3D17F9F}" type="slidenum">
              <a:rPr lang="en-US" smtClean="0"/>
              <a:t>‹#›</a:t>
            </a:fld>
            <a:endParaRPr lang="en-US"/>
          </a:p>
        </p:txBody>
      </p:sp>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a:t>Click to edit Master title style</a:t>
            </a:r>
          </a:p>
        </p:txBody>
      </p:sp>
    </p:spTree>
    <p:extLst>
      <p:ext uri="{BB962C8B-B14F-4D97-AF65-F5344CB8AC3E}">
        <p14:creationId xmlns:p14="http://schemas.microsoft.com/office/powerpoint/2010/main" val="19298829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3D8F5E9F-8F61-B124-73DA-520132A330BD}"/>
              </a:ext>
              <a:ext uri="{C183D7F6-B498-43B3-948B-1728B52AA6E4}">
                <adec:decorative xmlns:adec="http://schemas.microsoft.com/office/drawing/2017/decorative" val="1"/>
              </a:ext>
            </a:extLst>
          </p:cNvPr>
          <p:cNvCxnSpPr>
            <a:cxnSpLocks/>
          </p:cNvCxnSpPr>
          <p:nvPr/>
        </p:nvCxnSpPr>
        <p:spPr>
          <a:xfrm>
            <a:off x="0" y="120586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2ABAD28B-DD56-4B56-883A-96608C765E28}" type="datetimeFigureOut">
              <a:rPr lang="en-US" smtClean="0"/>
              <a:t>12/3/2025</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DF5BAF5-ABAB-4575-8E56-D109A3D17F9F}" type="slidenum">
              <a:rPr lang="en-US" smtClean="0"/>
              <a:t>‹#›</a:t>
            </a:fld>
            <a:endParaRPr lang="en-US"/>
          </a:p>
        </p:txBody>
      </p:sp>
      <p:cxnSp>
        <p:nvCxnSpPr>
          <p:cNvPr id="8" name="Straight Connector 7">
            <a:extLst>
              <a:ext uri="{FF2B5EF4-FFF2-40B4-BE49-F238E27FC236}">
                <a16:creationId xmlns:a16="http://schemas.microsoft.com/office/drawing/2014/main" id="{886F9819-4359-CBB9-DECC-CB141827F38B}"/>
              </a:ext>
              <a:ext uri="{C183D7F6-B498-43B3-948B-1728B52AA6E4}">
                <adec:decorative xmlns:adec="http://schemas.microsoft.com/office/drawing/2017/decorative" val="1"/>
              </a:ext>
            </a:extLst>
          </p:cNvPr>
          <p:cNvCxnSpPr>
            <a:cxnSpLocks/>
          </p:cNvCxnSpPr>
          <p:nvPr userDrawn="1"/>
        </p:nvCxnSpPr>
        <p:spPr>
          <a:xfrm>
            <a:off x="0" y="120586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793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0" indent="0" algn="l" defTabSz="914400" rtl="0" eaLnBrk="1" latinLnBrk="0" hangingPunct="1">
        <a:lnSpc>
          <a:spcPct val="130000"/>
        </a:lnSpc>
        <a:spcBef>
          <a:spcPts val="1000"/>
        </a:spcBef>
        <a:buFont typeface="Neue Haas Grotesk Text Pro" panose="020B0504020202020204" pitchFamily="34" charset="0"/>
        <a:buNone/>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pos="744" userDrawn="1">
          <p15:clr>
            <a:srgbClr val="F26B43"/>
          </p15:clr>
        </p15:guide>
        <p15:guide id="6" pos="360" userDrawn="1">
          <p15:clr>
            <a:srgbClr val="F26B43"/>
          </p15:clr>
        </p15:guide>
        <p15:guide id="8" pos="6936" userDrawn="1">
          <p15:clr>
            <a:srgbClr val="F26B43"/>
          </p15:clr>
        </p15:guide>
        <p15:guide id="10" orient="horz" pos="720" userDrawn="1">
          <p15:clr>
            <a:srgbClr val="F26B43"/>
          </p15:clr>
        </p15:guide>
        <p15:guide id="14" pos="6528" userDrawn="1">
          <p15:clr>
            <a:srgbClr val="F26B43"/>
          </p15:clr>
        </p15:guide>
        <p15:guide id="22" orient="horz" pos="3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microsoft.com/office/2018/10/relationships/comments" Target="../comments/modernComment_A10_E8920D1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43.xml"/><Relationship Id="rId4" Type="http://schemas.openxmlformats.org/officeDocument/2006/relationships/hyperlink" Target="https://www.flaticon.com/free-icon/gantt-chart_4680897"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A21_54822561.xml"/><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3.xml"/><Relationship Id="rId6" Type="http://schemas.openxmlformats.org/officeDocument/2006/relationships/hyperlink" Target="https://www.deepchecks.com/glossary/precision-in-machine-learning/" TargetMode="External"/><Relationship Id="rId5" Type="http://schemas.openxmlformats.org/officeDocument/2006/relationships/image" Target="../media/image35.png"/><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63.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A23_D318B61C.xml"/><Relationship Id="rId2" Type="http://schemas.openxmlformats.org/officeDocument/2006/relationships/notesSlide" Target="../notesSlides/notesSlide13.xml"/><Relationship Id="rId1" Type="http://schemas.openxmlformats.org/officeDocument/2006/relationships/slideLayout" Target="../slideLayouts/slideLayout63.xml"/><Relationship Id="rId4" Type="http://schemas.openxmlformats.org/officeDocument/2006/relationships/image" Target="../media/image38.jpeg"/></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63.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63.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A27_53483E78.xml"/><Relationship Id="rId2" Type="http://schemas.openxmlformats.org/officeDocument/2006/relationships/notesSlide" Target="../notesSlides/notesSlide16.xml"/><Relationship Id="rId1" Type="http://schemas.openxmlformats.org/officeDocument/2006/relationships/slideLayout" Target="../slideLayouts/slideLayout63.xml"/><Relationship Id="rId4" Type="http://schemas.openxmlformats.org/officeDocument/2006/relationships/image" Target="../media/image41.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3.xml"/><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8" Type="http://schemas.openxmlformats.org/officeDocument/2006/relationships/hyperlink" Target="http://ocslab.hksecurity.net/Datasets/CAN-intrusion-dataset" TargetMode="External"/><Relationship Id="rId13" Type="http://schemas.openxmlformats.org/officeDocument/2006/relationships/hyperlink" Target="https://www.crysys.hu/research/vehicle-security/" TargetMode="External"/><Relationship Id="rId3" Type="http://schemas.openxmlformats.org/officeDocument/2006/relationships/hyperlink" Target="http://ocslab.hksecurity.net/Dataset/CAN-intrusion-dataset" TargetMode="External"/><Relationship Id="rId7" Type="http://schemas.openxmlformats.org/officeDocument/2006/relationships/hyperlink" Target="https://pmc.ncbi.nlm.nih.gov/articles/PMC10802965/#pone.0296879.ref004" TargetMode="External"/><Relationship Id="rId12" Type="http://schemas.openxmlformats.org/officeDocument/2006/relationships/hyperlink" Target="https://doi.org/10.4121/uuid:b74b4928-c377-4585-9432-2004dfa20a5d" TargetMode="External"/><Relationship Id="rId2" Type="http://schemas.openxmlformats.org/officeDocument/2006/relationships/hyperlink" Target="https://pmc.ncbi.nlm.nih.gov/articles/PMC10802965/#pone.0296879.ref001" TargetMode="External"/><Relationship Id="rId1" Type="http://schemas.openxmlformats.org/officeDocument/2006/relationships/slideLayout" Target="../slideLayouts/slideLayout43.xml"/><Relationship Id="rId6" Type="http://schemas.openxmlformats.org/officeDocument/2006/relationships/hyperlink" Target="https://pmc.ncbi.nlm.nih.gov/articles/PMC10802965/#pone.0296879.ref003" TargetMode="External"/><Relationship Id="rId11" Type="http://schemas.openxmlformats.org/officeDocument/2006/relationships/hyperlink" Target="https://pmc.ncbi.nlm.nih.gov/articles/PMC10802965/#pone.0296879.ref006" TargetMode="External"/><Relationship Id="rId5" Type="http://schemas.openxmlformats.org/officeDocument/2006/relationships/hyperlink" Target="http://ocslab.hksecurity.net/Datasets/survival-ids" TargetMode="External"/><Relationship Id="rId10" Type="http://schemas.openxmlformats.org/officeDocument/2006/relationships/hyperlink" Target="https://github.com/etas/SynCAN" TargetMode="External"/><Relationship Id="rId4" Type="http://schemas.openxmlformats.org/officeDocument/2006/relationships/hyperlink" Target="https://pmc.ncbi.nlm.nih.gov/articles/PMC10802965/#pone.0296879.ref002" TargetMode="External"/><Relationship Id="rId9" Type="http://schemas.openxmlformats.org/officeDocument/2006/relationships/hyperlink" Target="https://pmc.ncbi.nlm.nih.gov/articles/PMC10802965/#pone.0296879.ref005" TargetMode="External"/><Relationship Id="rId14" Type="http://schemas.openxmlformats.org/officeDocument/2006/relationships/hyperlink" Target="https://zenodo.org/records/10462796"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hyperlink" Target="https://codesignal.com/learn/courses/time-series-forecasting-with-lstms/lessons/evaluating-and-visualizing-lstm-model-performance"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hyperlink" Target="http://ocslab.hksecurity.net/Datasets/CAN-intrusion-dataset" TargetMode="External"/><Relationship Id="rId13" Type="http://schemas.openxmlformats.org/officeDocument/2006/relationships/hyperlink" Target="https://www.crysys.hu/research/vehicle-security/" TargetMode="External"/><Relationship Id="rId3" Type="http://schemas.openxmlformats.org/officeDocument/2006/relationships/hyperlink" Target="http://ocslab.hksecurity.net/Dataset/CAN-intrusion-dataset" TargetMode="External"/><Relationship Id="rId7" Type="http://schemas.openxmlformats.org/officeDocument/2006/relationships/hyperlink" Target="https://pmc.ncbi.nlm.nih.gov/articles/PMC10802965/#pone.0296879.ref004" TargetMode="External"/><Relationship Id="rId12" Type="http://schemas.openxmlformats.org/officeDocument/2006/relationships/hyperlink" Target="https://doi.org/10.4121/uuid:b74b4928-c377-4585-9432-2004dfa20a5d" TargetMode="External"/><Relationship Id="rId2" Type="http://schemas.openxmlformats.org/officeDocument/2006/relationships/hyperlink" Target="https://pmc.ncbi.nlm.nih.gov/articles/PMC10802965/#pone.0296879.ref001" TargetMode="External"/><Relationship Id="rId1" Type="http://schemas.openxmlformats.org/officeDocument/2006/relationships/slideLayout" Target="../slideLayouts/slideLayout43.xml"/><Relationship Id="rId6" Type="http://schemas.openxmlformats.org/officeDocument/2006/relationships/hyperlink" Target="https://pmc.ncbi.nlm.nih.gov/articles/PMC10802965/#pone.0296879.ref003" TargetMode="External"/><Relationship Id="rId11" Type="http://schemas.openxmlformats.org/officeDocument/2006/relationships/hyperlink" Target="https://pmc.ncbi.nlm.nih.gov/articles/PMC10802965/#pone.0296879.ref006" TargetMode="External"/><Relationship Id="rId5" Type="http://schemas.openxmlformats.org/officeDocument/2006/relationships/hyperlink" Target="http://ocslab.hksecurity.net/Datasets/survival-ids" TargetMode="External"/><Relationship Id="rId10" Type="http://schemas.openxmlformats.org/officeDocument/2006/relationships/hyperlink" Target="https://github.com/etas/SynCAN" TargetMode="External"/><Relationship Id="rId4" Type="http://schemas.openxmlformats.org/officeDocument/2006/relationships/hyperlink" Target="https://pmc.ncbi.nlm.nih.gov/articles/PMC10802965/#pone.0296879.ref002" TargetMode="External"/><Relationship Id="rId9" Type="http://schemas.openxmlformats.org/officeDocument/2006/relationships/hyperlink" Target="https://pmc.ncbi.nlm.nih.gov/articles/PMC10802965/#pone.0296879.ref005" TargetMode="External"/><Relationship Id="rId14" Type="http://schemas.openxmlformats.org/officeDocument/2006/relationships/hyperlink" Target="https://zenodo.org/records/10462796"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007E7E04-0909-9B38-1CAF-94C6127B841B}"/>
              </a:ext>
            </a:extLst>
          </p:cNvPr>
          <p:cNvSpPr>
            <a:spLocks noGrp="1"/>
          </p:cNvSpPr>
          <p:nvPr>
            <p:ph type="subTitle" idx="1"/>
          </p:nvPr>
        </p:nvSpPr>
        <p:spPr>
          <a:xfrm>
            <a:off x="1088136" y="485198"/>
            <a:ext cx="7772400" cy="1866121"/>
          </a:xfrm>
        </p:spPr>
        <p:txBody>
          <a:bodyPr>
            <a:normAutofit/>
          </a:bodyPr>
          <a:lstStyle/>
          <a:p>
            <a:r>
              <a:rPr lang="en-US"/>
              <a:t>Gigi </a:t>
            </a:r>
            <a:r>
              <a:rPr lang="en-US" err="1"/>
              <a:t>Poovathinkal</a:t>
            </a:r>
            <a:r>
              <a:rPr lang="en-US"/>
              <a:t>, Max </a:t>
            </a:r>
            <a:r>
              <a:rPr lang="en-US" err="1"/>
              <a:t>Seenisamy</a:t>
            </a:r>
            <a:r>
              <a:rPr lang="en-US"/>
              <a:t>, Thiago Quinelato</a:t>
            </a:r>
          </a:p>
          <a:p>
            <a:r>
              <a:rPr lang="en-US"/>
              <a:t>CSE 5545 – Advanced Computer Security</a:t>
            </a:r>
          </a:p>
          <a:p>
            <a:r>
              <a:rPr lang="en-US"/>
              <a:t>Fall 2025</a:t>
            </a:r>
          </a:p>
          <a:p>
            <a:endParaRPr lang="en-US"/>
          </a:p>
        </p:txBody>
      </p:sp>
      <p:sp>
        <p:nvSpPr>
          <p:cNvPr id="3" name="Title 2">
            <a:extLst>
              <a:ext uri="{FF2B5EF4-FFF2-40B4-BE49-F238E27FC236}">
                <a16:creationId xmlns:a16="http://schemas.microsoft.com/office/drawing/2014/main" id="{E7011C69-AB1E-BC0A-BAA6-077F85F47D73}"/>
              </a:ext>
            </a:extLst>
          </p:cNvPr>
          <p:cNvSpPr>
            <a:spLocks noGrp="1"/>
          </p:cNvSpPr>
          <p:nvPr>
            <p:ph type="ctrTitle"/>
          </p:nvPr>
        </p:nvSpPr>
        <p:spPr>
          <a:xfrm>
            <a:off x="1088136" y="1664208"/>
            <a:ext cx="10570464" cy="4626864"/>
          </a:xfrm>
        </p:spPr>
        <p:txBody>
          <a:bodyPr anchor="b">
            <a:normAutofit/>
          </a:bodyPr>
          <a:lstStyle/>
          <a:p>
            <a:r>
              <a:rPr lang="en-US"/>
              <a:t>CAN Bus IDS on RASPBERRY PI 3</a:t>
            </a:r>
          </a:p>
        </p:txBody>
      </p:sp>
    </p:spTree>
    <p:extLst>
      <p:ext uri="{BB962C8B-B14F-4D97-AF65-F5344CB8AC3E}">
        <p14:creationId xmlns:p14="http://schemas.microsoft.com/office/powerpoint/2010/main" val="2636804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C0CC5B-0935-99A2-8113-E38F2E8B0617}"/>
              </a:ext>
            </a:extLst>
          </p:cNvPr>
          <p:cNvSpPr>
            <a:spLocks noGrp="1"/>
          </p:cNvSpPr>
          <p:nvPr>
            <p:ph idx="1"/>
          </p:nvPr>
        </p:nvSpPr>
        <p:spPr>
          <a:xfrm>
            <a:off x="872475" y="1297599"/>
            <a:ext cx="10759085" cy="5457162"/>
          </a:xfrm>
        </p:spPr>
        <p:txBody>
          <a:bodyPr>
            <a:normAutofit lnSpcReduction="10000"/>
          </a:bodyPr>
          <a:lstStyle/>
          <a:p>
            <a:pPr marL="285750" indent="-285750">
              <a:buFontTx/>
              <a:buChar char="-"/>
            </a:pPr>
            <a:r>
              <a:rPr lang="en-US" sz="2000" err="1"/>
              <a:t>CANet</a:t>
            </a:r>
            <a:r>
              <a:rPr lang="en-US" sz="2000"/>
              <a:t> is the first deep learning-based system that processes CAN data, using a neural network architecture designed for unsupervised learning: </a:t>
            </a:r>
          </a:p>
          <a:p>
            <a:pPr marL="788670" lvl="1" indent="-285750">
              <a:buFontTx/>
              <a:buChar char="-"/>
            </a:pPr>
            <a:r>
              <a:rPr lang="en-US" sz="2000"/>
              <a:t>A small neural network is dedicated to each type of message.</a:t>
            </a:r>
          </a:p>
          <a:p>
            <a:pPr marL="788670" lvl="1" indent="-285750">
              <a:buFontTx/>
              <a:buChar char="-"/>
            </a:pPr>
            <a:r>
              <a:rPr lang="en-US" sz="2000"/>
              <a:t>These networks track patterns in the data over time and generate a mini-summary of the key patterns.</a:t>
            </a:r>
          </a:p>
          <a:p>
            <a:pPr marL="788670" lvl="1" indent="-285750">
              <a:buFontTx/>
              <a:buChar char="-"/>
            </a:pPr>
            <a:r>
              <a:rPr lang="en-US" sz="2000"/>
              <a:t>These mini-summaries are then mashed together into this one tight, low-detail code, which the system uses to try to rebuild the original data.</a:t>
            </a:r>
          </a:p>
          <a:p>
            <a:pPr marL="788670" lvl="1" indent="-285750">
              <a:buFontTx/>
              <a:buChar char="-"/>
            </a:pPr>
            <a:r>
              <a:rPr lang="en-US" sz="2000"/>
              <a:t>Finally, it compares the rebuilt version to the actual input. If they match closely, it means there is no anomaly detected in the messages.</a:t>
            </a:r>
          </a:p>
          <a:p>
            <a:pPr marL="788670" lvl="1" indent="-285750">
              <a:buFontTx/>
              <a:buChar char="-"/>
            </a:pPr>
            <a:r>
              <a:rPr lang="en-US" sz="2000"/>
              <a:t>Since the system only learns from normal data and has a strict cutoff, it instantly spots and alerts on anything unusual as it happens.</a:t>
            </a:r>
          </a:p>
          <a:p>
            <a:pPr marL="285750" indent="-285750">
              <a:buFontTx/>
              <a:buChar char="-"/>
            </a:pPr>
            <a:r>
              <a:rPr lang="en-US" sz="2000"/>
              <a:t>Performance:  70-95% true positive rates on attacks (e.g., 85-95% for playback/replay, &gt;70% for subtle drifts); &gt;99% true negatives on normal traffic</a:t>
            </a:r>
          </a:p>
          <a:p>
            <a:pPr marL="285750" indent="-285750">
              <a:buFontTx/>
              <a:buChar char="-"/>
            </a:pPr>
            <a:endParaRPr lang="en-US" sz="2000"/>
          </a:p>
          <a:p>
            <a:pPr marL="285750" indent="-285750">
              <a:buFontTx/>
              <a:buChar char="-"/>
            </a:pPr>
            <a:endParaRPr lang="en-US" sz="2000"/>
          </a:p>
          <a:p>
            <a:endParaRPr lang="en-US" sz="2000"/>
          </a:p>
          <a:p>
            <a:endParaRPr lang="en-US" sz="2000"/>
          </a:p>
          <a:p>
            <a:endParaRPr lang="en-US" sz="2000"/>
          </a:p>
          <a:p>
            <a:endParaRPr lang="en-US" sz="2000"/>
          </a:p>
        </p:txBody>
      </p:sp>
      <p:sp>
        <p:nvSpPr>
          <p:cNvPr id="3" name="Title 2">
            <a:extLst>
              <a:ext uri="{FF2B5EF4-FFF2-40B4-BE49-F238E27FC236}">
                <a16:creationId xmlns:a16="http://schemas.microsoft.com/office/drawing/2014/main" id="{B8D62716-07D9-B480-8586-D9655F47D49F}"/>
              </a:ext>
            </a:extLst>
          </p:cNvPr>
          <p:cNvSpPr>
            <a:spLocks noGrp="1"/>
          </p:cNvSpPr>
          <p:nvPr>
            <p:ph type="title"/>
          </p:nvPr>
        </p:nvSpPr>
        <p:spPr>
          <a:xfrm>
            <a:off x="872476" y="184471"/>
            <a:ext cx="9922764" cy="617257"/>
          </a:xfrm>
        </p:spPr>
        <p:txBody>
          <a:bodyPr>
            <a:normAutofit fontScale="90000"/>
          </a:bodyPr>
          <a:lstStyle/>
          <a:p>
            <a:r>
              <a:rPr lang="en-US"/>
              <a:t>Learnings from </a:t>
            </a:r>
            <a:r>
              <a:rPr lang="en-US" err="1"/>
              <a:t>CANet</a:t>
            </a:r>
            <a:r>
              <a:rPr lang="en-US"/>
              <a:t> paper</a:t>
            </a:r>
          </a:p>
        </p:txBody>
      </p:sp>
    </p:spTree>
    <p:extLst>
      <p:ext uri="{BB962C8B-B14F-4D97-AF65-F5344CB8AC3E}">
        <p14:creationId xmlns:p14="http://schemas.microsoft.com/office/powerpoint/2010/main" val="1009659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CB14B-A762-C851-0659-48C03154AF9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A3C530-97EE-CEB0-9240-3ADC71D22A28}"/>
              </a:ext>
            </a:extLst>
          </p:cNvPr>
          <p:cNvSpPr>
            <a:spLocks noGrp="1"/>
          </p:cNvSpPr>
          <p:nvPr>
            <p:ph idx="1"/>
          </p:nvPr>
        </p:nvSpPr>
        <p:spPr>
          <a:xfrm>
            <a:off x="944362" y="1383864"/>
            <a:ext cx="9922764" cy="4861249"/>
          </a:xfrm>
        </p:spPr>
        <p:txBody>
          <a:bodyPr vert="horz" lIns="91440" tIns="45720" rIns="91440" bIns="45720" rtlCol="0" anchor="t">
            <a:normAutofit/>
          </a:bodyPr>
          <a:lstStyle/>
          <a:p>
            <a:pPr marL="285750" indent="-285750">
              <a:buFontTx/>
              <a:buChar char="-"/>
            </a:pPr>
            <a:r>
              <a:rPr lang="en-US" sz="2000"/>
              <a:t>Challenges in CAN IDS:</a:t>
            </a:r>
          </a:p>
          <a:p>
            <a:pPr marL="788670" lvl="1" indent="-285750">
              <a:buFontTx/>
              <a:buChar char="-"/>
            </a:pPr>
            <a:r>
              <a:rPr lang="en-US" sz="2000"/>
              <a:t>Rule/statistical methods: fail to capture unknown attacks; </a:t>
            </a:r>
          </a:p>
          <a:p>
            <a:pPr marL="788670" lvl="1" indent="-285750">
              <a:buFontTx/>
              <a:buChar char="-"/>
            </a:pPr>
            <a:r>
              <a:rPr lang="en-US" sz="2000">
                <a:solidFill>
                  <a:srgbClr val="FF0000"/>
                </a:solidFill>
              </a:rPr>
              <a:t>Deep learning models</a:t>
            </a:r>
            <a:r>
              <a:rPr lang="en-US" sz="2000"/>
              <a:t>: while powerful for catching sneaky, unknown attacks, they demand</a:t>
            </a:r>
            <a:r>
              <a:rPr lang="en-US" sz="2000" b="1"/>
              <a:t> high computing power </a:t>
            </a:r>
            <a:r>
              <a:rPr lang="en-US" sz="2000"/>
              <a:t>and spit out </a:t>
            </a:r>
            <a:r>
              <a:rPr lang="en-US" sz="2000" b="1"/>
              <a:t>false positives </a:t>
            </a:r>
            <a:r>
              <a:rPr lang="en-US" sz="2000"/>
              <a:t>(e.g., mistaking a pothole bump for a cyber intrusion, causing the car to slam the brakes wrongly – </a:t>
            </a:r>
            <a:r>
              <a:rPr lang="en-US" sz="2000" err="1"/>
              <a:t>a.k.a</a:t>
            </a:r>
            <a:r>
              <a:rPr lang="en-US" sz="2000"/>
              <a:t> Ghost Braking).</a:t>
            </a:r>
          </a:p>
          <a:p>
            <a:pPr marL="788670" lvl="1" indent="-285750">
              <a:buFontTx/>
              <a:buChar char="-"/>
            </a:pPr>
            <a:r>
              <a:rPr lang="en-US" sz="2000"/>
              <a:t>In this environment, small models to avoid overfitting on limited data seems to be a smart choice:</a:t>
            </a:r>
          </a:p>
          <a:p>
            <a:pPr marL="1017270" lvl="2" indent="-285750">
              <a:buFontTx/>
              <a:buChar char="-"/>
            </a:pPr>
            <a:r>
              <a:rPr lang="en-US" sz="2000"/>
              <a:t>simple enough to train reliably on little data, generalize to new scenarios.</a:t>
            </a:r>
          </a:p>
          <a:p>
            <a:pPr marL="1017270" lvl="2" indent="-285750">
              <a:buFontTx/>
              <a:buChar char="-"/>
            </a:pPr>
            <a:r>
              <a:rPr lang="en-US" sz="2000"/>
              <a:t>The </a:t>
            </a:r>
            <a:r>
              <a:rPr lang="en-US" sz="2000" err="1"/>
              <a:t>CANet</a:t>
            </a:r>
            <a:r>
              <a:rPr lang="en-US" sz="2000"/>
              <a:t> tweaks (low dims, early stopping) show that a 90%+ of detection rates can be reached.</a:t>
            </a:r>
          </a:p>
          <a:p>
            <a:endParaRPr lang="en-US" sz="2000"/>
          </a:p>
          <a:p>
            <a:endParaRPr lang="en-US" sz="2000"/>
          </a:p>
          <a:p>
            <a:endParaRPr lang="en-US" sz="2000"/>
          </a:p>
        </p:txBody>
      </p:sp>
      <p:sp>
        <p:nvSpPr>
          <p:cNvPr id="3" name="Title 2">
            <a:extLst>
              <a:ext uri="{FF2B5EF4-FFF2-40B4-BE49-F238E27FC236}">
                <a16:creationId xmlns:a16="http://schemas.microsoft.com/office/drawing/2014/main" id="{20D2972B-A9CF-5941-2345-DC80C302D279}"/>
              </a:ext>
            </a:extLst>
          </p:cNvPr>
          <p:cNvSpPr>
            <a:spLocks noGrp="1"/>
          </p:cNvSpPr>
          <p:nvPr>
            <p:ph type="title"/>
          </p:nvPr>
        </p:nvSpPr>
        <p:spPr>
          <a:xfrm>
            <a:off x="944362" y="198849"/>
            <a:ext cx="9922764" cy="710562"/>
          </a:xfrm>
        </p:spPr>
        <p:txBody>
          <a:bodyPr/>
          <a:lstStyle/>
          <a:p>
            <a:r>
              <a:rPr lang="en-US"/>
              <a:t>Learnings from </a:t>
            </a:r>
            <a:r>
              <a:rPr lang="en-US" err="1"/>
              <a:t>CANet</a:t>
            </a:r>
            <a:r>
              <a:rPr lang="en-US"/>
              <a:t> paper</a:t>
            </a:r>
          </a:p>
        </p:txBody>
      </p:sp>
    </p:spTree>
    <p:extLst>
      <p:ext uri="{BB962C8B-B14F-4D97-AF65-F5344CB8AC3E}">
        <p14:creationId xmlns:p14="http://schemas.microsoft.com/office/powerpoint/2010/main" val="3901885719"/>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F386E-EE3E-8640-1C66-2E831293AE9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CEA96B-3342-35D7-589F-2801B942AA47}"/>
              </a:ext>
            </a:extLst>
          </p:cNvPr>
          <p:cNvSpPr>
            <a:spLocks noGrp="1"/>
          </p:cNvSpPr>
          <p:nvPr>
            <p:ph idx="1"/>
          </p:nvPr>
        </p:nvSpPr>
        <p:spPr>
          <a:xfrm>
            <a:off x="1016249" y="1441373"/>
            <a:ext cx="9922764" cy="4861249"/>
          </a:xfrm>
        </p:spPr>
        <p:txBody>
          <a:bodyPr>
            <a:normAutofit/>
          </a:bodyPr>
          <a:lstStyle/>
          <a:p>
            <a:pPr marL="285750" indent="-285750">
              <a:buFontTx/>
              <a:buChar char="-"/>
            </a:pPr>
            <a:r>
              <a:rPr lang="en-US" sz="2000"/>
              <a:t>Design: </a:t>
            </a:r>
          </a:p>
          <a:p>
            <a:pPr marL="788670" lvl="1" indent="-285750">
              <a:buFontTx/>
              <a:buChar char="-"/>
            </a:pPr>
            <a:r>
              <a:rPr lang="en-US" sz="2000"/>
              <a:t>Synthetic benchmark for unsupervised CAN IDS evaluation, simulating real-world attacks</a:t>
            </a:r>
          </a:p>
          <a:p>
            <a:pPr marL="788670" lvl="1" indent="-285750">
              <a:buFontTx/>
              <a:buChar char="-"/>
            </a:pPr>
            <a:r>
              <a:rPr lang="en-US" sz="2000"/>
              <a:t>10 IDs with 20 signals (varying per ID, e.g., 4 for ID10), totaling ~24 hours of data for training/testing normal vs. anomalous scenarios.</a:t>
            </a:r>
          </a:p>
          <a:p>
            <a:pPr marL="342900" indent="-342900">
              <a:buFontTx/>
              <a:buChar char="-"/>
            </a:pPr>
            <a:r>
              <a:rPr lang="en-US" sz="2000"/>
              <a:t>Attack simulations:</a:t>
            </a:r>
          </a:p>
          <a:p>
            <a:pPr marL="845820" lvl="1" indent="-342900">
              <a:buFontTx/>
              <a:buChar char="-"/>
            </a:pPr>
            <a:r>
              <a:rPr lang="en-US" sz="2000"/>
              <a:t>plateau (constant spoof), continuous (slow manipulation), playback (replay segments), suppress (ID dropout), flooding (high-</a:t>
            </a:r>
            <a:r>
              <a:rPr lang="en-US" sz="2000" err="1"/>
              <a:t>freq</a:t>
            </a:r>
            <a:r>
              <a:rPr lang="en-US" sz="2000"/>
              <a:t> messages); </a:t>
            </a:r>
          </a:p>
          <a:p>
            <a:pPr marL="845820" lvl="1" indent="-342900">
              <a:buFontTx/>
              <a:buChar char="-"/>
            </a:pPr>
            <a:r>
              <a:rPr lang="en-US" sz="2000"/>
              <a:t>attacks are interval-based, followed by normal traffic, enabling precise labeling and evaluation.</a:t>
            </a:r>
          </a:p>
          <a:p>
            <a:pPr marL="845820" lvl="1" indent="-342900">
              <a:buFontTx/>
              <a:buChar char="-"/>
            </a:pPr>
            <a:endParaRPr lang="en-US" sz="2000"/>
          </a:p>
          <a:p>
            <a:endParaRPr lang="en-US" sz="2000"/>
          </a:p>
        </p:txBody>
      </p:sp>
      <p:sp>
        <p:nvSpPr>
          <p:cNvPr id="3" name="Title 2">
            <a:extLst>
              <a:ext uri="{FF2B5EF4-FFF2-40B4-BE49-F238E27FC236}">
                <a16:creationId xmlns:a16="http://schemas.microsoft.com/office/drawing/2014/main" id="{F0084C21-3A59-3D48-1267-0C6A927AAA53}"/>
              </a:ext>
            </a:extLst>
          </p:cNvPr>
          <p:cNvSpPr>
            <a:spLocks noGrp="1"/>
          </p:cNvSpPr>
          <p:nvPr>
            <p:ph type="title"/>
          </p:nvPr>
        </p:nvSpPr>
        <p:spPr>
          <a:xfrm>
            <a:off x="814966" y="198849"/>
            <a:ext cx="9922764" cy="710562"/>
          </a:xfrm>
        </p:spPr>
        <p:txBody>
          <a:bodyPr/>
          <a:lstStyle/>
          <a:p>
            <a:r>
              <a:rPr lang="en-US"/>
              <a:t>Learnings from </a:t>
            </a:r>
            <a:r>
              <a:rPr lang="en-US" err="1"/>
              <a:t>SynCAN</a:t>
            </a:r>
            <a:r>
              <a:rPr lang="en-US"/>
              <a:t> database</a:t>
            </a:r>
          </a:p>
        </p:txBody>
      </p:sp>
    </p:spTree>
    <p:extLst>
      <p:ext uri="{BB962C8B-B14F-4D97-AF65-F5344CB8AC3E}">
        <p14:creationId xmlns:p14="http://schemas.microsoft.com/office/powerpoint/2010/main" val="3991306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A06D8-682D-C895-E4E1-6C82074FBAA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4F6FDD-8829-C5C5-C729-A97BF3DF3B17}"/>
              </a:ext>
            </a:extLst>
          </p:cNvPr>
          <p:cNvSpPr>
            <a:spLocks noGrp="1"/>
          </p:cNvSpPr>
          <p:nvPr>
            <p:ph idx="1"/>
          </p:nvPr>
        </p:nvSpPr>
        <p:spPr>
          <a:xfrm>
            <a:off x="215750" y="1383864"/>
            <a:ext cx="9842652" cy="4861249"/>
          </a:xfrm>
        </p:spPr>
        <p:txBody>
          <a:bodyPr>
            <a:normAutofit/>
          </a:bodyPr>
          <a:lstStyle/>
          <a:p>
            <a:r>
              <a:rPr lang="en-US" sz="2000"/>
              <a:t>- The data set consists of </a:t>
            </a:r>
            <a:r>
              <a:rPr lang="en-US" sz="2000" b="1"/>
              <a:t>a training data set + six test data sets </a:t>
            </a:r>
            <a:r>
              <a:rPr lang="en-US" sz="2000"/>
              <a:t>that all contain the following columns:</a:t>
            </a:r>
          </a:p>
          <a:p>
            <a:pPr lvl="1" indent="0">
              <a:buNone/>
            </a:pPr>
            <a:r>
              <a:rPr lang="en-US" sz="2000" i="1"/>
              <a:t>Label,  ID,  Time,  Signal1_of_ID,  Signal2_of_ID,  Signal3_of_ID,  Signal4_of_ID</a:t>
            </a:r>
          </a:p>
          <a:p>
            <a:pPr marL="342900" indent="-342900">
              <a:buFontTx/>
              <a:buChar char="-"/>
            </a:pPr>
            <a:r>
              <a:rPr lang="en-US" sz="2000"/>
              <a:t>'Label’: normal (Label=0) or as intrusion (Label=1). </a:t>
            </a:r>
          </a:p>
          <a:p>
            <a:pPr marL="845820" lvl="1" indent="-342900">
              <a:buFontTx/>
              <a:buChar char="-"/>
            </a:pPr>
            <a:r>
              <a:rPr lang="en-US" sz="2000"/>
              <a:t>the label on the training data set is always set to zero, meaning that there are no intrusions.</a:t>
            </a:r>
          </a:p>
          <a:p>
            <a:pPr marL="342900" indent="-342900">
              <a:buFontTx/>
              <a:buChar char="-"/>
            </a:pPr>
            <a:r>
              <a:rPr lang="en-US" sz="2000"/>
              <a:t>'Time’: Time stamp of the current message in milliseconds.</a:t>
            </a:r>
          </a:p>
          <a:p>
            <a:pPr marL="342900" indent="-342900">
              <a:buFontTx/>
              <a:buChar char="-"/>
            </a:pPr>
            <a:r>
              <a:rPr lang="en-US" sz="2000"/>
              <a:t>'ID’: identifiers (CAN arb ID)</a:t>
            </a:r>
          </a:p>
          <a:p>
            <a:pPr marL="342900" indent="-342900">
              <a:buFontTx/>
              <a:buChar char="-"/>
            </a:pPr>
            <a:r>
              <a:rPr lang="en-US" sz="2000"/>
              <a:t>'Signal1_of_ID', ... , 'Signal4_of_ID’: actual signal values.</a:t>
            </a:r>
          </a:p>
        </p:txBody>
      </p:sp>
      <p:sp>
        <p:nvSpPr>
          <p:cNvPr id="3" name="Title 2">
            <a:extLst>
              <a:ext uri="{FF2B5EF4-FFF2-40B4-BE49-F238E27FC236}">
                <a16:creationId xmlns:a16="http://schemas.microsoft.com/office/drawing/2014/main" id="{11184C95-C78A-29B7-D5FC-C639C70DDB6E}"/>
              </a:ext>
            </a:extLst>
          </p:cNvPr>
          <p:cNvSpPr>
            <a:spLocks noGrp="1"/>
          </p:cNvSpPr>
          <p:nvPr>
            <p:ph type="title"/>
          </p:nvPr>
        </p:nvSpPr>
        <p:spPr>
          <a:xfrm>
            <a:off x="829344" y="198849"/>
            <a:ext cx="9922764" cy="710562"/>
          </a:xfrm>
        </p:spPr>
        <p:txBody>
          <a:bodyPr/>
          <a:lstStyle/>
          <a:p>
            <a:r>
              <a:rPr lang="en-US"/>
              <a:t>Learnings from </a:t>
            </a:r>
            <a:r>
              <a:rPr lang="en-US" err="1"/>
              <a:t>SynCAN</a:t>
            </a:r>
            <a:r>
              <a:rPr lang="en-US"/>
              <a:t> database</a:t>
            </a:r>
          </a:p>
        </p:txBody>
      </p:sp>
      <p:pic>
        <p:nvPicPr>
          <p:cNvPr id="7" name="Picture 6">
            <a:extLst>
              <a:ext uri="{FF2B5EF4-FFF2-40B4-BE49-F238E27FC236}">
                <a16:creationId xmlns:a16="http://schemas.microsoft.com/office/drawing/2014/main" id="{BD5BC796-C72B-F3CD-F32D-223E4EB1727C}"/>
              </a:ext>
            </a:extLst>
          </p:cNvPr>
          <p:cNvPicPr>
            <a:picLocks noChangeAspect="1"/>
          </p:cNvPicPr>
          <p:nvPr/>
        </p:nvPicPr>
        <p:blipFill>
          <a:blip r:embed="rId2"/>
          <a:stretch>
            <a:fillRect/>
          </a:stretch>
        </p:blipFill>
        <p:spPr>
          <a:xfrm>
            <a:off x="10171671" y="1941339"/>
            <a:ext cx="1917850" cy="3739203"/>
          </a:xfrm>
          <a:prstGeom prst="rect">
            <a:avLst/>
          </a:prstGeom>
        </p:spPr>
      </p:pic>
    </p:spTree>
    <p:extLst>
      <p:ext uri="{BB962C8B-B14F-4D97-AF65-F5344CB8AC3E}">
        <p14:creationId xmlns:p14="http://schemas.microsoft.com/office/powerpoint/2010/main" val="214484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0D46A-4026-3982-2EA8-3EDD94EB89B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52B641-95A1-9695-E1F9-FE53F4D979DD}"/>
              </a:ext>
            </a:extLst>
          </p:cNvPr>
          <p:cNvSpPr>
            <a:spLocks noGrp="1"/>
          </p:cNvSpPr>
          <p:nvPr>
            <p:ph idx="1"/>
          </p:nvPr>
        </p:nvSpPr>
        <p:spPr>
          <a:xfrm>
            <a:off x="628061" y="1383864"/>
            <a:ext cx="11561781" cy="4861249"/>
          </a:xfrm>
        </p:spPr>
        <p:txBody>
          <a:bodyPr vert="horz" lIns="91440" tIns="45720" rIns="91440" bIns="45720" rtlCol="0" anchor="t">
            <a:normAutofit fontScale="92500"/>
          </a:bodyPr>
          <a:lstStyle/>
          <a:p>
            <a:pPr marL="285750" indent="-285750">
              <a:buFontTx/>
              <a:buChar char="-"/>
            </a:pPr>
            <a:r>
              <a:rPr lang="en-US" sz="2800"/>
              <a:t>Our team’s proposal: sidesteps the paper's deep learning pitfalls by using a powerful machine to build and fine-tune our </a:t>
            </a:r>
            <a:r>
              <a:rPr lang="en-US" sz="2800" err="1"/>
              <a:t>XGBoost</a:t>
            </a:r>
            <a:r>
              <a:rPr lang="en-US" sz="2800"/>
              <a:t> ML/Deep Learning model (we will talk about how we selected this later)</a:t>
            </a:r>
          </a:p>
          <a:p>
            <a:pPr marL="285750" indent="-285750">
              <a:buFontTx/>
              <a:buChar char="-"/>
            </a:pPr>
            <a:r>
              <a:rPr lang="en-US" sz="2800"/>
              <a:t>Once ready, we export it via C code to run lean and mean on Raspberry Pi (learning transfer phase) - dodging the overfitting risks that could snag a full neural net in real-time. </a:t>
            </a:r>
          </a:p>
          <a:p>
            <a:pPr marL="285750" indent="-285750">
              <a:buFontTx/>
              <a:buChar char="-"/>
            </a:pPr>
            <a:r>
              <a:rPr lang="en-US" sz="2800"/>
              <a:t>In short: "offline brains, onboard brawn” - or “train big, deploy small”</a:t>
            </a:r>
          </a:p>
        </p:txBody>
      </p:sp>
      <p:sp>
        <p:nvSpPr>
          <p:cNvPr id="3" name="Title 2">
            <a:extLst>
              <a:ext uri="{FF2B5EF4-FFF2-40B4-BE49-F238E27FC236}">
                <a16:creationId xmlns:a16="http://schemas.microsoft.com/office/drawing/2014/main" id="{890E5993-1C58-C077-003A-658EA2FE7FC7}"/>
              </a:ext>
            </a:extLst>
          </p:cNvPr>
          <p:cNvSpPr>
            <a:spLocks noGrp="1"/>
          </p:cNvSpPr>
          <p:nvPr>
            <p:ph type="title"/>
          </p:nvPr>
        </p:nvSpPr>
        <p:spPr>
          <a:xfrm>
            <a:off x="800588" y="126962"/>
            <a:ext cx="10593791" cy="710562"/>
          </a:xfrm>
        </p:spPr>
        <p:txBody>
          <a:bodyPr>
            <a:normAutofit fontScale="90000"/>
          </a:bodyPr>
          <a:lstStyle/>
          <a:p>
            <a:r>
              <a:rPr lang="en-US"/>
              <a:t>Key takeaways – “train big, deploy small”</a:t>
            </a:r>
          </a:p>
        </p:txBody>
      </p:sp>
    </p:spTree>
    <p:extLst>
      <p:ext uri="{BB962C8B-B14F-4D97-AF65-F5344CB8AC3E}">
        <p14:creationId xmlns:p14="http://schemas.microsoft.com/office/powerpoint/2010/main" val="762077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5F30BB-F447-5D6B-DB8E-EA3FEA326E53}"/>
              </a:ext>
            </a:extLst>
          </p:cNvPr>
          <p:cNvSpPr>
            <a:spLocks noGrp="1"/>
          </p:cNvSpPr>
          <p:nvPr>
            <p:ph sz="quarter" idx="13"/>
          </p:nvPr>
        </p:nvSpPr>
        <p:spPr>
          <a:xfrm>
            <a:off x="814966" y="1199535"/>
            <a:ext cx="10969218" cy="5329084"/>
          </a:xfrm>
        </p:spPr>
        <p:txBody>
          <a:bodyPr vert="horz" lIns="91440" tIns="45720" rIns="91440" bIns="45720" rtlCol="0" anchor="t">
            <a:noAutofit/>
          </a:bodyPr>
          <a:lstStyle/>
          <a:p>
            <a:pPr>
              <a:lnSpc>
                <a:spcPct val="110000"/>
              </a:lnSpc>
            </a:pPr>
            <a:r>
              <a:rPr lang="en-US" sz="2200">
                <a:ea typeface="+mn-lt"/>
                <a:cs typeface="+mn-lt"/>
              </a:rPr>
              <a:t>A machine learning technique where knowledge gained from one task is reused to improve performance on another related task (reusing pretrained machine learning model to improve efficiency or adapt the behavior of new ECU or vehicle)</a:t>
            </a:r>
          </a:p>
          <a:p>
            <a:pPr>
              <a:lnSpc>
                <a:spcPct val="110000"/>
              </a:lnSpc>
            </a:pPr>
            <a:r>
              <a:rPr lang="en-US" sz="2200">
                <a:ea typeface="+mn-lt"/>
                <a:cs typeface="+mn-lt"/>
              </a:rPr>
              <a:t>Enables better generalization with limited labeled data.</a:t>
            </a:r>
          </a:p>
          <a:p>
            <a:pPr>
              <a:lnSpc>
                <a:spcPct val="110000"/>
              </a:lnSpc>
            </a:pPr>
            <a:r>
              <a:rPr lang="en-US" sz="2200">
                <a:ea typeface="+mn-lt"/>
                <a:cs typeface="+mn-lt"/>
              </a:rPr>
              <a:t>Instead of starting from scratch, ECU takes advantage of knowledge from related previously solved work</a:t>
            </a:r>
          </a:p>
          <a:p>
            <a:pPr>
              <a:lnSpc>
                <a:spcPct val="110000"/>
              </a:lnSpc>
            </a:pPr>
            <a:r>
              <a:rPr lang="en-US" sz="2200">
                <a:ea typeface="+mn-lt"/>
                <a:cs typeface="+mn-lt"/>
              </a:rPr>
              <a:t>Transfer learning enables developers to use pre-trained models to improve the performance of vehicle-specific tasks such as object detection, lane recognition, and pedestrian identification. This approach minimizes the need for large amounts of labeled data and computational resources, making it a cost-effective solution for developing intelligent systems.</a:t>
            </a:r>
          </a:p>
          <a:p>
            <a:pPr>
              <a:lnSpc>
                <a:spcPct val="110000"/>
              </a:lnSpc>
            </a:pPr>
            <a:r>
              <a:rPr lang="en-US" sz="2200">
                <a:ea typeface="+mn-lt"/>
                <a:cs typeface="+mn-lt"/>
              </a:rPr>
              <a:t>Outperforms traditional machine learning (TML) and deep learning (DL) models in intrusion detection.</a:t>
            </a:r>
          </a:p>
          <a:p>
            <a:pPr>
              <a:buFont typeface="Calibri"/>
            </a:pPr>
            <a:endParaRPr lang="en-US" sz="2200"/>
          </a:p>
        </p:txBody>
      </p:sp>
      <p:sp>
        <p:nvSpPr>
          <p:cNvPr id="3" name="Title 2">
            <a:extLst>
              <a:ext uri="{FF2B5EF4-FFF2-40B4-BE49-F238E27FC236}">
                <a16:creationId xmlns:a16="http://schemas.microsoft.com/office/drawing/2014/main" id="{88C557A7-74B9-CF75-A760-2743A356AAFB}"/>
              </a:ext>
            </a:extLst>
          </p:cNvPr>
          <p:cNvSpPr>
            <a:spLocks noGrp="1"/>
          </p:cNvSpPr>
          <p:nvPr>
            <p:ph type="title"/>
          </p:nvPr>
        </p:nvSpPr>
        <p:spPr>
          <a:xfrm>
            <a:off x="814966" y="-4543"/>
            <a:ext cx="8467558" cy="1554480"/>
          </a:xfrm>
        </p:spPr>
        <p:txBody>
          <a:bodyPr/>
          <a:lstStyle/>
          <a:p>
            <a:pPr>
              <a:lnSpc>
                <a:spcPct val="130000"/>
              </a:lnSpc>
              <a:spcBef>
                <a:spcPts val="1000"/>
              </a:spcBef>
            </a:pPr>
            <a:r>
              <a:rPr lang="en-US"/>
              <a:t>Transfer Learning: What is it</a:t>
            </a:r>
          </a:p>
        </p:txBody>
      </p:sp>
    </p:spTree>
    <p:extLst>
      <p:ext uri="{BB962C8B-B14F-4D97-AF65-F5344CB8AC3E}">
        <p14:creationId xmlns:p14="http://schemas.microsoft.com/office/powerpoint/2010/main" val="3991340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C713B7-93AC-13AB-8E66-8F30550738F1}"/>
              </a:ext>
            </a:extLst>
          </p:cNvPr>
          <p:cNvSpPr>
            <a:spLocks noGrp="1"/>
          </p:cNvSpPr>
          <p:nvPr>
            <p:ph sz="quarter" idx="13"/>
          </p:nvPr>
        </p:nvSpPr>
        <p:spPr>
          <a:xfrm>
            <a:off x="392195" y="1356757"/>
            <a:ext cx="11494962" cy="5501243"/>
          </a:xfrm>
        </p:spPr>
        <p:txBody>
          <a:bodyPr vert="horz" lIns="91440" tIns="45720" rIns="91440" bIns="45720" rtlCol="0" anchor="t">
            <a:noAutofit/>
          </a:bodyPr>
          <a:lstStyle/>
          <a:p>
            <a:pPr>
              <a:lnSpc>
                <a:spcPct val="100000"/>
              </a:lnSpc>
              <a:spcBef>
                <a:spcPts val="0"/>
              </a:spcBef>
              <a:spcAft>
                <a:spcPts val="300"/>
              </a:spcAft>
            </a:pPr>
            <a:r>
              <a:rPr lang="en-US" sz="1600">
                <a:ea typeface="+mn-lt"/>
                <a:cs typeface="+mn-lt"/>
              </a:rPr>
              <a:t>Pre-trained Model:</a:t>
            </a:r>
          </a:p>
          <a:p>
            <a:pPr marL="571500" lvl="2" indent="-342900">
              <a:lnSpc>
                <a:spcPct val="100000"/>
              </a:lnSpc>
              <a:spcBef>
                <a:spcPts val="0"/>
              </a:spcBef>
              <a:spcAft>
                <a:spcPts val="300"/>
              </a:spcAft>
              <a:buFont typeface="Wingdings"/>
              <a:buChar char="§"/>
            </a:pPr>
            <a:r>
              <a:rPr lang="en-US">
                <a:ea typeface="+mn-lt"/>
                <a:cs typeface="+mn-lt"/>
              </a:rPr>
              <a:t>Definition: A model that has already been trained on a large, general dataset.</a:t>
            </a:r>
          </a:p>
          <a:p>
            <a:pPr marL="571500" lvl="2" indent="-342900">
              <a:lnSpc>
                <a:spcPct val="100000"/>
              </a:lnSpc>
              <a:spcBef>
                <a:spcPts val="0"/>
              </a:spcBef>
              <a:spcAft>
                <a:spcPts val="300"/>
              </a:spcAft>
              <a:buFont typeface="Wingdings"/>
              <a:buChar char="§"/>
            </a:pPr>
            <a:r>
              <a:rPr lang="en-US">
                <a:ea typeface="+mn-lt"/>
                <a:cs typeface="+mn-lt"/>
              </a:rPr>
              <a:t>Purpose: Captures general features that are useful for a wide range of tasks.</a:t>
            </a:r>
          </a:p>
          <a:p>
            <a:pPr marL="342900" lvl="1" indent="-342900">
              <a:lnSpc>
                <a:spcPct val="100000"/>
              </a:lnSpc>
              <a:spcBef>
                <a:spcPts val="0"/>
              </a:spcBef>
              <a:spcAft>
                <a:spcPts val="300"/>
              </a:spcAft>
              <a:buFont typeface="System Font Regular"/>
              <a:buChar char="-"/>
            </a:pPr>
            <a:r>
              <a:rPr lang="en-US" sz="1600">
                <a:ea typeface="+mn-lt"/>
                <a:cs typeface="+mn-lt"/>
              </a:rPr>
              <a:t>Model Selection:</a:t>
            </a:r>
          </a:p>
          <a:p>
            <a:pPr marL="571500" lvl="2" indent="-342900">
              <a:lnSpc>
                <a:spcPct val="100000"/>
              </a:lnSpc>
              <a:spcBef>
                <a:spcPts val="0"/>
              </a:spcBef>
              <a:spcAft>
                <a:spcPts val="300"/>
              </a:spcAft>
              <a:buFont typeface="Wingdings"/>
              <a:buChar char="§"/>
            </a:pPr>
            <a:r>
              <a:rPr lang="en-US">
                <a:ea typeface="+mn-lt"/>
                <a:cs typeface="+mn-lt"/>
              </a:rPr>
              <a:t>Choose a pre-trained model that has been trained on a similar problem or domain.</a:t>
            </a:r>
          </a:p>
          <a:p>
            <a:pPr marL="342900" lvl="1" indent="-342900">
              <a:lnSpc>
                <a:spcPct val="100000"/>
              </a:lnSpc>
              <a:spcBef>
                <a:spcPts val="0"/>
              </a:spcBef>
              <a:spcAft>
                <a:spcPts val="300"/>
              </a:spcAft>
              <a:buFont typeface="System Font Regular"/>
              <a:buChar char="-"/>
            </a:pPr>
            <a:r>
              <a:rPr lang="en-US" sz="1600">
                <a:ea typeface="+mn-lt"/>
                <a:cs typeface="+mn-lt"/>
              </a:rPr>
              <a:t>Feature Extraction:</a:t>
            </a:r>
          </a:p>
          <a:p>
            <a:pPr marL="571500" lvl="2" indent="-342900">
              <a:lnSpc>
                <a:spcPct val="100000"/>
              </a:lnSpc>
              <a:spcBef>
                <a:spcPts val="0"/>
              </a:spcBef>
              <a:spcAft>
                <a:spcPts val="300"/>
              </a:spcAft>
              <a:buFont typeface="Wingdings"/>
              <a:buChar char="§"/>
            </a:pPr>
            <a:r>
              <a:rPr lang="en-US">
                <a:ea typeface="+mn-lt"/>
                <a:cs typeface="+mn-lt"/>
              </a:rPr>
              <a:t>Process: Use the pre-trained model to extract features from the new dataset.</a:t>
            </a:r>
          </a:p>
          <a:p>
            <a:pPr marL="571500" lvl="2" indent="-342900">
              <a:lnSpc>
                <a:spcPct val="100000"/>
              </a:lnSpc>
              <a:spcBef>
                <a:spcPts val="0"/>
              </a:spcBef>
              <a:spcAft>
                <a:spcPts val="300"/>
              </a:spcAft>
              <a:buFont typeface="Wingdings"/>
              <a:buChar char="§"/>
            </a:pPr>
            <a:r>
              <a:rPr lang="en-US">
                <a:ea typeface="+mn-lt"/>
                <a:cs typeface="+mn-lt"/>
              </a:rPr>
              <a:t>The earlier layers of the model capture general features, while the later layers capture task-specific features.</a:t>
            </a:r>
            <a:endParaRPr lang="en-US"/>
          </a:p>
          <a:p>
            <a:pPr marL="342900" lvl="1" indent="-342900">
              <a:lnSpc>
                <a:spcPct val="100000"/>
              </a:lnSpc>
              <a:spcBef>
                <a:spcPts val="0"/>
              </a:spcBef>
              <a:spcAft>
                <a:spcPts val="300"/>
              </a:spcAft>
              <a:buFont typeface="System Font Regular"/>
              <a:buChar char="-"/>
            </a:pPr>
            <a:r>
              <a:rPr lang="en-US" sz="1600">
                <a:ea typeface="+mn-lt"/>
                <a:cs typeface="+mn-lt"/>
              </a:rPr>
              <a:t>Layer Freezing:</a:t>
            </a:r>
          </a:p>
          <a:p>
            <a:pPr marL="571500" lvl="2" indent="-342900">
              <a:lnSpc>
                <a:spcPct val="100000"/>
              </a:lnSpc>
              <a:spcBef>
                <a:spcPts val="0"/>
              </a:spcBef>
              <a:spcAft>
                <a:spcPts val="300"/>
              </a:spcAft>
              <a:buFont typeface="Wingdings"/>
              <a:buChar char="§"/>
            </a:pPr>
            <a:r>
              <a:rPr lang="en-US">
                <a:ea typeface="+mn-lt"/>
                <a:cs typeface="+mn-lt"/>
              </a:rPr>
              <a:t>Definition: Freezing a layer means its weights are not updated during training.</a:t>
            </a:r>
          </a:p>
          <a:p>
            <a:pPr marL="571500" lvl="2" indent="-342900">
              <a:lnSpc>
                <a:spcPct val="100000"/>
              </a:lnSpc>
              <a:spcBef>
                <a:spcPts val="0"/>
              </a:spcBef>
              <a:spcAft>
                <a:spcPts val="300"/>
              </a:spcAft>
              <a:buFont typeface="Wingdings"/>
              <a:buChar char="§"/>
            </a:pPr>
            <a:r>
              <a:rPr lang="en-US">
                <a:ea typeface="+mn-lt"/>
                <a:cs typeface="+mn-lt"/>
              </a:rPr>
              <a:t>Purpose: Retain the learned features from the pre-trained model.</a:t>
            </a:r>
          </a:p>
          <a:p>
            <a:pPr marL="571500" lvl="2" indent="-342900">
              <a:lnSpc>
                <a:spcPct val="100000"/>
              </a:lnSpc>
              <a:spcBef>
                <a:spcPts val="0"/>
              </a:spcBef>
              <a:spcAft>
                <a:spcPts val="300"/>
              </a:spcAft>
              <a:buFont typeface="Wingdings"/>
              <a:buChar char="§"/>
            </a:pPr>
            <a:r>
              <a:rPr lang="en-US">
                <a:ea typeface="+mn-lt"/>
                <a:cs typeface="+mn-lt"/>
              </a:rPr>
              <a:t>Approach: Freeze the initial layers and only train the final layers on the new task.</a:t>
            </a:r>
          </a:p>
          <a:p>
            <a:pPr marL="342900" lvl="1" indent="-342900">
              <a:lnSpc>
                <a:spcPct val="100000"/>
              </a:lnSpc>
              <a:spcBef>
                <a:spcPts val="0"/>
              </a:spcBef>
              <a:spcAft>
                <a:spcPts val="300"/>
              </a:spcAft>
              <a:buFont typeface="System Font Regular"/>
              <a:buChar char="-"/>
            </a:pPr>
            <a:r>
              <a:rPr lang="en-US" sz="1600">
                <a:ea typeface="+mn-lt"/>
                <a:cs typeface="+mn-lt"/>
              </a:rPr>
              <a:t>Fine-Tuning:</a:t>
            </a:r>
          </a:p>
          <a:p>
            <a:pPr marL="571500" lvl="2" indent="-342900">
              <a:lnSpc>
                <a:spcPct val="100000"/>
              </a:lnSpc>
              <a:spcBef>
                <a:spcPts val="0"/>
              </a:spcBef>
              <a:spcAft>
                <a:spcPts val="300"/>
              </a:spcAft>
              <a:buFont typeface="Wingdings"/>
              <a:buChar char="§"/>
            </a:pPr>
            <a:r>
              <a:rPr lang="en-US">
                <a:ea typeface="+mn-lt"/>
                <a:cs typeface="+mn-lt"/>
              </a:rPr>
              <a:t>Process: Unfreeze some of the later layers and retrain them along with the new layers added for the specific task.</a:t>
            </a:r>
          </a:p>
          <a:p>
            <a:pPr marL="571500" lvl="2" indent="-342900">
              <a:lnSpc>
                <a:spcPct val="100000"/>
              </a:lnSpc>
              <a:spcBef>
                <a:spcPts val="0"/>
              </a:spcBef>
              <a:spcAft>
                <a:spcPts val="300"/>
              </a:spcAft>
              <a:buFont typeface="Wingdings"/>
              <a:buChar char="§"/>
            </a:pPr>
            <a:r>
              <a:rPr lang="en-US">
                <a:ea typeface="+mn-lt"/>
                <a:cs typeface="+mn-lt"/>
              </a:rPr>
              <a:t>Purpose: Adapt the pre-trained model to the specific features of the new task.</a:t>
            </a:r>
          </a:p>
          <a:p>
            <a:pPr marL="342900" lvl="1" indent="-342900">
              <a:lnSpc>
                <a:spcPct val="100000"/>
              </a:lnSpc>
              <a:spcBef>
                <a:spcPts val="0"/>
              </a:spcBef>
              <a:spcAft>
                <a:spcPts val="300"/>
              </a:spcAft>
              <a:buFont typeface="System Font Regular"/>
              <a:buChar char="-"/>
            </a:pPr>
            <a:r>
              <a:rPr lang="en-US" sz="1600">
                <a:ea typeface="+mn-lt"/>
                <a:cs typeface="+mn-lt"/>
              </a:rPr>
              <a:t>Training on New Data:</a:t>
            </a:r>
          </a:p>
          <a:p>
            <a:pPr marL="571500" lvl="2" indent="-342900">
              <a:lnSpc>
                <a:spcPct val="100000"/>
              </a:lnSpc>
              <a:spcBef>
                <a:spcPts val="0"/>
              </a:spcBef>
              <a:spcAft>
                <a:spcPts val="300"/>
              </a:spcAft>
              <a:buFont typeface="Wingdings"/>
              <a:buChar char="§"/>
            </a:pPr>
            <a:r>
              <a:rPr lang="en-US">
                <a:ea typeface="+mn-lt"/>
                <a:cs typeface="+mn-lt"/>
              </a:rPr>
              <a:t>Use a smaller, task-specific dataset to train the new model.</a:t>
            </a:r>
          </a:p>
          <a:p>
            <a:pPr marL="571500" lvl="2" indent="-342900">
              <a:lnSpc>
                <a:spcPct val="100000"/>
              </a:lnSpc>
              <a:spcBef>
                <a:spcPts val="0"/>
              </a:spcBef>
              <a:spcAft>
                <a:spcPts val="300"/>
              </a:spcAft>
              <a:buFont typeface="Wingdings"/>
              <a:buChar char="§"/>
            </a:pPr>
            <a:r>
              <a:rPr lang="en-US">
                <a:ea typeface="+mn-lt"/>
                <a:cs typeface="+mn-lt"/>
              </a:rPr>
              <a:t>The model learns to adapt the general features to the specific task, improving performance without the need for extensive data or computational resources.</a:t>
            </a:r>
            <a:endParaRPr lang="en-US"/>
          </a:p>
        </p:txBody>
      </p:sp>
      <p:sp>
        <p:nvSpPr>
          <p:cNvPr id="3" name="Title 2">
            <a:extLst>
              <a:ext uri="{FF2B5EF4-FFF2-40B4-BE49-F238E27FC236}">
                <a16:creationId xmlns:a16="http://schemas.microsoft.com/office/drawing/2014/main" id="{740CF12A-9D55-AF56-726E-CB9A35688208}"/>
              </a:ext>
            </a:extLst>
          </p:cNvPr>
          <p:cNvSpPr>
            <a:spLocks noGrp="1"/>
          </p:cNvSpPr>
          <p:nvPr>
            <p:ph type="title"/>
          </p:nvPr>
        </p:nvSpPr>
        <p:spPr>
          <a:xfrm>
            <a:off x="872476" y="167985"/>
            <a:ext cx="8467558" cy="677589"/>
          </a:xfrm>
        </p:spPr>
        <p:txBody>
          <a:bodyPr/>
          <a:lstStyle/>
          <a:p>
            <a:r>
              <a:rPr lang="en-US"/>
              <a:t>How it works</a:t>
            </a:r>
          </a:p>
        </p:txBody>
      </p:sp>
    </p:spTree>
    <p:extLst>
      <p:ext uri="{BB962C8B-B14F-4D97-AF65-F5344CB8AC3E}">
        <p14:creationId xmlns:p14="http://schemas.microsoft.com/office/powerpoint/2010/main" val="1641814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290B3A-8E6F-C2D9-CE5F-126995A1F2CC}"/>
              </a:ext>
            </a:extLst>
          </p:cNvPr>
          <p:cNvSpPr>
            <a:spLocks noGrp="1"/>
          </p:cNvSpPr>
          <p:nvPr>
            <p:ph sz="quarter" idx="13"/>
          </p:nvPr>
        </p:nvSpPr>
        <p:spPr>
          <a:xfrm>
            <a:off x="901229" y="1032353"/>
            <a:ext cx="10696049" cy="5643284"/>
          </a:xfrm>
        </p:spPr>
        <p:txBody>
          <a:bodyPr vert="horz" lIns="91440" tIns="45720" rIns="91440" bIns="45720" rtlCol="0" anchor="t">
            <a:noAutofit/>
          </a:bodyPr>
          <a:lstStyle/>
          <a:p>
            <a:pPr>
              <a:lnSpc>
                <a:spcPct val="100000"/>
              </a:lnSpc>
            </a:pPr>
            <a:r>
              <a:rPr lang="en-US" sz="2400">
                <a:ea typeface="+mn-lt"/>
                <a:cs typeface="+mn-lt"/>
              </a:rPr>
              <a:t>Pretraining</a:t>
            </a:r>
          </a:p>
          <a:p>
            <a:pPr lvl="1">
              <a:lnSpc>
                <a:spcPct val="100000"/>
              </a:lnSpc>
              <a:buFont typeface="Courier New"/>
              <a:buChar char="o"/>
            </a:pPr>
            <a:r>
              <a:rPr lang="en-US" sz="2400">
                <a:ea typeface="+mn-lt"/>
                <a:cs typeface="+mn-lt"/>
              </a:rPr>
              <a:t>Train a model on a large dataset (e.g., engine sensor data from multiple vehicle types).</a:t>
            </a:r>
            <a:endParaRPr lang="en-US" sz="2400"/>
          </a:p>
          <a:p>
            <a:pPr>
              <a:lnSpc>
                <a:spcPct val="100000"/>
              </a:lnSpc>
            </a:pPr>
            <a:r>
              <a:rPr lang="en-US" sz="2400">
                <a:ea typeface="+mn-lt"/>
                <a:cs typeface="+mn-lt"/>
              </a:rPr>
              <a:t>Feature Extraction or Fine-tuning</a:t>
            </a:r>
            <a:endParaRPr lang="en-US" sz="2400"/>
          </a:p>
          <a:p>
            <a:pPr lvl="1">
              <a:lnSpc>
                <a:spcPct val="100000"/>
              </a:lnSpc>
              <a:buFont typeface="Courier New"/>
              <a:buChar char="o"/>
            </a:pPr>
            <a:r>
              <a:rPr lang="en-US" sz="2400">
                <a:ea typeface="+mn-lt"/>
                <a:cs typeface="+mn-lt"/>
              </a:rPr>
              <a:t>Feature Extraction: Freeze earlier layers and use learned features to train a new model on the target ECU/vehicle.</a:t>
            </a:r>
            <a:endParaRPr lang="en-US" sz="2400"/>
          </a:p>
          <a:p>
            <a:pPr lvl="1">
              <a:lnSpc>
                <a:spcPct val="100000"/>
              </a:lnSpc>
              <a:buFont typeface="Courier New"/>
              <a:buChar char="o"/>
            </a:pPr>
            <a:r>
              <a:rPr lang="en-US" sz="2400">
                <a:ea typeface="+mn-lt"/>
                <a:cs typeface="+mn-lt"/>
              </a:rPr>
              <a:t>Fine-tuning: Unfreeze some layers and retrain on the new task using a smaller dataset.</a:t>
            </a:r>
            <a:endParaRPr lang="en-US" sz="2400"/>
          </a:p>
          <a:p>
            <a:pPr>
              <a:lnSpc>
                <a:spcPct val="100000"/>
              </a:lnSpc>
            </a:pPr>
            <a:r>
              <a:rPr lang="en-US" sz="2400">
                <a:ea typeface="+mn-lt"/>
                <a:cs typeface="+mn-lt"/>
              </a:rPr>
              <a:t>Application</a:t>
            </a:r>
          </a:p>
          <a:p>
            <a:pPr lvl="1">
              <a:lnSpc>
                <a:spcPct val="100000"/>
              </a:lnSpc>
              <a:buFont typeface="Courier New"/>
              <a:buChar char="o"/>
            </a:pPr>
            <a:r>
              <a:rPr lang="en-US" sz="2400">
                <a:ea typeface="+mn-lt"/>
                <a:cs typeface="+mn-lt"/>
              </a:rPr>
              <a:t>The refined model is deployed to the target ECU for tasks like:</a:t>
            </a:r>
            <a:endParaRPr lang="en-US" sz="2400"/>
          </a:p>
          <a:p>
            <a:pPr lvl="2">
              <a:lnSpc>
                <a:spcPct val="100000"/>
              </a:lnSpc>
              <a:buFont typeface="Wingdings"/>
              <a:buChar char="§"/>
            </a:pPr>
            <a:r>
              <a:rPr lang="en-US" sz="2400">
                <a:ea typeface="+mn-lt"/>
                <a:cs typeface="+mn-lt"/>
              </a:rPr>
              <a:t>Anomaly detection</a:t>
            </a:r>
            <a:endParaRPr lang="en-US" sz="2400"/>
          </a:p>
          <a:p>
            <a:pPr lvl="2">
              <a:lnSpc>
                <a:spcPct val="100000"/>
              </a:lnSpc>
              <a:buFont typeface="Wingdings"/>
              <a:buChar char="§"/>
            </a:pPr>
            <a:r>
              <a:rPr lang="en-US" sz="2400">
                <a:ea typeface="+mn-lt"/>
                <a:cs typeface="+mn-lt"/>
              </a:rPr>
              <a:t>Fuel consumption prediction</a:t>
            </a:r>
            <a:endParaRPr lang="en-US" sz="2400"/>
          </a:p>
          <a:p>
            <a:pPr lvl="2">
              <a:lnSpc>
                <a:spcPct val="100000"/>
              </a:lnSpc>
              <a:buFont typeface="Wingdings"/>
              <a:buChar char="§"/>
            </a:pPr>
            <a:r>
              <a:rPr lang="en-US" sz="2400">
                <a:ea typeface="+mn-lt"/>
                <a:cs typeface="+mn-lt"/>
              </a:rPr>
              <a:t>Emission estimation</a:t>
            </a:r>
            <a:endParaRPr lang="en-US" sz="2400"/>
          </a:p>
          <a:p>
            <a:pPr>
              <a:lnSpc>
                <a:spcPct val="100000"/>
              </a:lnSpc>
            </a:pPr>
            <a:endParaRPr lang="en-US" sz="2400"/>
          </a:p>
        </p:txBody>
      </p:sp>
      <p:sp>
        <p:nvSpPr>
          <p:cNvPr id="3" name="Title 2">
            <a:extLst>
              <a:ext uri="{FF2B5EF4-FFF2-40B4-BE49-F238E27FC236}">
                <a16:creationId xmlns:a16="http://schemas.microsoft.com/office/drawing/2014/main" id="{6B5EADFD-EAC1-47BA-FC31-3064C3509348}"/>
              </a:ext>
            </a:extLst>
          </p:cNvPr>
          <p:cNvSpPr>
            <a:spLocks noGrp="1"/>
          </p:cNvSpPr>
          <p:nvPr>
            <p:ph type="title"/>
          </p:nvPr>
        </p:nvSpPr>
        <p:spPr>
          <a:xfrm>
            <a:off x="743079" y="182363"/>
            <a:ext cx="10696049" cy="849990"/>
          </a:xfrm>
        </p:spPr>
        <p:txBody>
          <a:bodyPr/>
          <a:lstStyle/>
          <a:p>
            <a:r>
              <a:rPr lang="en-US"/>
              <a:t>Transfer learning in vehicle system</a:t>
            </a:r>
          </a:p>
        </p:txBody>
      </p:sp>
    </p:spTree>
    <p:extLst>
      <p:ext uri="{BB962C8B-B14F-4D97-AF65-F5344CB8AC3E}">
        <p14:creationId xmlns:p14="http://schemas.microsoft.com/office/powerpoint/2010/main" val="311010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78D112-713F-F8F0-FF7E-C75EB6DBA979}"/>
              </a:ext>
            </a:extLst>
          </p:cNvPr>
          <p:cNvSpPr>
            <a:spLocks noGrp="1"/>
          </p:cNvSpPr>
          <p:nvPr>
            <p:ph sz="quarter" idx="13"/>
          </p:nvPr>
        </p:nvSpPr>
        <p:spPr>
          <a:xfrm>
            <a:off x="924232" y="825911"/>
            <a:ext cx="11021962" cy="5937012"/>
          </a:xfrm>
        </p:spPr>
        <p:txBody>
          <a:bodyPr vert="horz" lIns="91440" tIns="45720" rIns="91440" bIns="45720" rtlCol="0" anchor="t">
            <a:noAutofit/>
          </a:bodyPr>
          <a:lstStyle/>
          <a:p>
            <a:r>
              <a:rPr lang="en-US" sz="2400">
                <a:solidFill>
                  <a:srgbClr val="000000"/>
                </a:solidFill>
                <a:ea typeface="+mn-lt"/>
                <a:cs typeface="+mn-lt"/>
              </a:rPr>
              <a:t>Inductive transfer:</a:t>
            </a:r>
            <a:endParaRPr lang="en-US" sz="2400"/>
          </a:p>
          <a:p>
            <a:pPr marL="502920" indent="-228600">
              <a:spcBef>
                <a:spcPts val="500"/>
              </a:spcBef>
              <a:buFont typeface="Courier New"/>
              <a:buChar char="o"/>
            </a:pPr>
            <a:r>
              <a:rPr lang="en-US" sz="2400">
                <a:solidFill>
                  <a:srgbClr val="000000"/>
                </a:solidFill>
                <a:ea typeface="+mn-lt"/>
                <a:cs typeface="+mn-lt"/>
              </a:rPr>
              <a:t>Source and target tasks are different, regardless of whether the datasets are similar or not.</a:t>
            </a:r>
          </a:p>
          <a:p>
            <a:pPr lvl="1">
              <a:buFont typeface="Courier New"/>
              <a:buChar char="o"/>
            </a:pPr>
            <a:r>
              <a:rPr lang="en-US" sz="2400">
                <a:solidFill>
                  <a:srgbClr val="000000"/>
                </a:solidFill>
                <a:ea typeface="+mn-lt"/>
                <a:cs typeface="+mn-lt"/>
              </a:rPr>
              <a:t>Often involves labeled data in the source and/or target domain.</a:t>
            </a:r>
            <a:endParaRPr lang="en-US" sz="2400"/>
          </a:p>
          <a:p>
            <a:r>
              <a:rPr lang="en-US" sz="2400">
                <a:solidFill>
                  <a:srgbClr val="000000"/>
                </a:solidFill>
                <a:ea typeface="+mn-lt"/>
                <a:cs typeface="+mn-lt"/>
              </a:rPr>
              <a:t>Unsupervised transfer learning</a:t>
            </a:r>
            <a:endParaRPr lang="en-US" sz="2400">
              <a:ea typeface="+mn-lt"/>
              <a:cs typeface="+mn-lt"/>
            </a:endParaRPr>
          </a:p>
          <a:p>
            <a:pPr lvl="1">
              <a:lnSpc>
                <a:spcPct val="110000"/>
              </a:lnSpc>
              <a:buFont typeface="Courier New"/>
              <a:buChar char="o"/>
            </a:pPr>
            <a:r>
              <a:rPr lang="en-US" sz="2400">
                <a:solidFill>
                  <a:srgbClr val="000000"/>
                </a:solidFill>
                <a:ea typeface="+mn-lt"/>
                <a:cs typeface="+mn-lt"/>
              </a:rPr>
              <a:t>Source and target tasks are different, but no labeled data is available.</a:t>
            </a:r>
          </a:p>
          <a:p>
            <a:pPr lvl="1">
              <a:lnSpc>
                <a:spcPct val="110000"/>
              </a:lnSpc>
              <a:buFont typeface="Courier New"/>
              <a:buChar char="o"/>
            </a:pPr>
            <a:r>
              <a:rPr lang="en-US" sz="2400">
                <a:solidFill>
                  <a:srgbClr val="000000"/>
                </a:solidFill>
                <a:ea typeface="+mn-lt"/>
                <a:cs typeface="+mn-lt"/>
              </a:rPr>
              <a:t>Relies on structural patterns in the data rather than explicit labels.</a:t>
            </a:r>
            <a:endParaRPr lang="en-US" sz="2400"/>
          </a:p>
          <a:p>
            <a:r>
              <a:rPr lang="en-US" sz="2400" err="1">
                <a:solidFill>
                  <a:srgbClr val="000000"/>
                </a:solidFill>
                <a:latin typeface="Neue Haas Grotesk Text Pro"/>
                <a:ea typeface="+mn-lt"/>
                <a:cs typeface="Arial"/>
              </a:rPr>
              <a:t>Transductive</a:t>
            </a:r>
            <a:r>
              <a:rPr lang="en-US" sz="2400">
                <a:solidFill>
                  <a:srgbClr val="000000"/>
                </a:solidFill>
                <a:latin typeface="Neue Haas Grotesk Text Pro"/>
                <a:ea typeface="+mn-lt"/>
                <a:cs typeface="Arial"/>
              </a:rPr>
              <a:t> transfer</a:t>
            </a:r>
          </a:p>
          <a:p>
            <a:pPr lvl="1">
              <a:buFont typeface="Courier New"/>
              <a:buChar char="o"/>
            </a:pPr>
            <a:r>
              <a:rPr lang="en-US" sz="2400">
                <a:solidFill>
                  <a:srgbClr val="000000"/>
                </a:solidFill>
                <a:latin typeface="Neue Haas Grotesk Text Pro"/>
                <a:ea typeface="+mn-lt"/>
                <a:cs typeface="Arial"/>
              </a:rPr>
              <a:t>Source</a:t>
            </a:r>
            <a:r>
              <a:rPr lang="en-US" sz="2400">
                <a:latin typeface="Neue Haas Grotesk Text Pro"/>
                <a:ea typeface="+mn-lt"/>
                <a:cs typeface="Arial"/>
              </a:rPr>
              <a:t> and target tasks are the same, but datasets (domains) differ.</a:t>
            </a:r>
          </a:p>
          <a:p>
            <a:pPr lvl="1">
              <a:lnSpc>
                <a:spcPct val="110000"/>
              </a:lnSpc>
              <a:buFont typeface="Courier New"/>
              <a:buChar char="o"/>
            </a:pPr>
            <a:r>
              <a:rPr lang="en-US" sz="2400">
                <a:latin typeface="Neue Haas Grotesk Text Pro"/>
                <a:ea typeface="+mn-lt"/>
                <a:cs typeface="Arial"/>
              </a:rPr>
              <a:t>Source data is labeled, target data is unlabeled.</a:t>
            </a:r>
            <a:endParaRPr lang="en-US" sz="2400"/>
          </a:p>
          <a:p>
            <a:pPr lvl="1">
              <a:lnSpc>
                <a:spcPct val="110000"/>
              </a:lnSpc>
              <a:buFont typeface="Courier New"/>
              <a:buChar char="o"/>
            </a:pPr>
            <a:r>
              <a:rPr lang="en-US" sz="2400">
                <a:latin typeface="Neue Haas Grotesk Text Pro"/>
                <a:ea typeface="+mn-lt"/>
                <a:cs typeface="Arial"/>
              </a:rPr>
              <a:t>Domain adaptation is a classic form: applying knowledge from one distribution to another.</a:t>
            </a:r>
          </a:p>
        </p:txBody>
      </p:sp>
      <p:sp>
        <p:nvSpPr>
          <p:cNvPr id="3" name="Title 2">
            <a:extLst>
              <a:ext uri="{FF2B5EF4-FFF2-40B4-BE49-F238E27FC236}">
                <a16:creationId xmlns:a16="http://schemas.microsoft.com/office/drawing/2014/main" id="{C09BE141-C502-5F84-D2F0-72717BD4CFD8}"/>
              </a:ext>
            </a:extLst>
          </p:cNvPr>
          <p:cNvSpPr>
            <a:spLocks noGrp="1"/>
          </p:cNvSpPr>
          <p:nvPr>
            <p:ph type="title"/>
          </p:nvPr>
        </p:nvSpPr>
        <p:spPr>
          <a:xfrm>
            <a:off x="1088136" y="95078"/>
            <a:ext cx="8467558" cy="1554480"/>
          </a:xfrm>
        </p:spPr>
        <p:txBody>
          <a:bodyPr/>
          <a:lstStyle/>
          <a:p>
            <a:r>
              <a:rPr lang="en-US"/>
              <a:t>Types of Transfer Learning</a:t>
            </a:r>
          </a:p>
        </p:txBody>
      </p:sp>
    </p:spTree>
    <p:extLst>
      <p:ext uri="{BB962C8B-B14F-4D97-AF65-F5344CB8AC3E}">
        <p14:creationId xmlns:p14="http://schemas.microsoft.com/office/powerpoint/2010/main" val="1916075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4FA82-5700-A1A1-6774-79924014086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4B6D53-200D-16E9-1F5A-8EC24F2833F5}"/>
              </a:ext>
            </a:extLst>
          </p:cNvPr>
          <p:cNvSpPr>
            <a:spLocks noGrp="1"/>
          </p:cNvSpPr>
          <p:nvPr>
            <p:ph idx="1"/>
          </p:nvPr>
        </p:nvSpPr>
        <p:spPr>
          <a:xfrm>
            <a:off x="983226" y="894736"/>
            <a:ext cx="10896439" cy="5793170"/>
          </a:xfrm>
        </p:spPr>
        <p:txBody>
          <a:bodyPr vert="horz" lIns="91440" tIns="45720" rIns="91440" bIns="45720" rtlCol="0" anchor="t">
            <a:normAutofit lnSpcReduction="10000"/>
          </a:bodyPr>
          <a:lstStyle/>
          <a:p>
            <a:r>
              <a:rPr lang="en-GB" sz="2000"/>
              <a:t>What is our requirement ?</a:t>
            </a:r>
          </a:p>
          <a:p>
            <a:pPr marL="285750" indent="-285750">
              <a:buFont typeface="Arial" panose="020B0504020202020204" pitchFamily="34" charset="0"/>
              <a:buChar char="•"/>
            </a:pPr>
            <a:r>
              <a:rPr lang="en-GB" sz="2000">
                <a:ea typeface="+mn-lt"/>
                <a:cs typeface="+mn-lt"/>
              </a:rPr>
              <a:t>Real-time anomaly detection, in structured data, will be able to produce </a:t>
            </a:r>
            <a:r>
              <a:rPr lang="en-GB" sz="2000" err="1">
                <a:ea typeface="+mn-lt"/>
                <a:cs typeface="+mn-lt"/>
              </a:rPr>
              <a:t>labeled</a:t>
            </a:r>
            <a:r>
              <a:rPr lang="en-GB" sz="2000">
                <a:ea typeface="+mn-lt"/>
                <a:cs typeface="+mn-lt"/>
              </a:rPr>
              <a:t> data</a:t>
            </a:r>
          </a:p>
          <a:p>
            <a:pPr marL="285750" indent="-285750">
              <a:buFont typeface="Arial" panose="020B0504020202020204" pitchFamily="34" charset="0"/>
              <a:buChar char="•"/>
            </a:pPr>
            <a:r>
              <a:rPr lang="en-GB" sz="2000">
                <a:ea typeface="+mn-lt"/>
                <a:cs typeface="+mn-lt"/>
              </a:rPr>
              <a:t>High-volume streaming data, previously known "good" values and sequences</a:t>
            </a:r>
          </a:p>
          <a:p>
            <a:pPr marL="285750" indent="-285750">
              <a:buFont typeface="Arial" panose="020B0504020202020204" pitchFamily="34" charset="0"/>
              <a:buChar char="•"/>
            </a:pPr>
            <a:r>
              <a:rPr lang="en-GB" sz="2000">
                <a:ea typeface="+mn-lt"/>
                <a:cs typeface="+mn-lt"/>
              </a:rPr>
              <a:t>Computational speed to identify an </a:t>
            </a:r>
            <a:r>
              <a:rPr lang="en-GB" sz="2000" err="1">
                <a:ea typeface="+mn-lt"/>
                <a:cs typeface="+mn-lt"/>
              </a:rPr>
              <a:t>anamoly</a:t>
            </a:r>
            <a:r>
              <a:rPr lang="en-GB" sz="2000">
                <a:ea typeface="+mn-lt"/>
                <a:cs typeface="+mn-lt"/>
              </a:rPr>
              <a:t> and tag it as an intrusion takes the highest priority</a:t>
            </a:r>
          </a:p>
          <a:p>
            <a:pPr marL="285750" indent="-285750">
              <a:buFont typeface="Arial" panose="020B0504020202020204" pitchFamily="34" charset="0"/>
              <a:buChar char="•"/>
            </a:pPr>
            <a:r>
              <a:rPr lang="en-GB" sz="2000">
                <a:ea typeface="+mn-lt"/>
                <a:cs typeface="+mn-lt"/>
              </a:rPr>
              <a:t>Most popular choices LLM and ML/Deep Learning – with easily accessible tools and for free</a:t>
            </a:r>
            <a:br>
              <a:rPr lang="en-GB" sz="2000">
                <a:ea typeface="+mn-lt"/>
                <a:cs typeface="+mn-lt"/>
              </a:rPr>
            </a:br>
            <a:endParaRPr lang="en-GB" sz="2000">
              <a:ea typeface="+mn-lt"/>
              <a:cs typeface="+mn-lt"/>
            </a:endParaRPr>
          </a:p>
          <a:p>
            <a:r>
              <a:rPr lang="en-GB" sz="2000">
                <a:ea typeface="+mn-lt"/>
                <a:cs typeface="+mn-lt"/>
              </a:rPr>
              <a:t>LLM Vs ML/Deep Learning</a:t>
            </a:r>
          </a:p>
          <a:p>
            <a:pPr marL="285750" indent="-285750">
              <a:buFont typeface="Arial" panose="020B0504020202020204" pitchFamily="34" charset="0"/>
              <a:buChar char="•"/>
            </a:pPr>
            <a:r>
              <a:rPr lang="en-GB" sz="2000">
                <a:ea typeface="+mn-lt"/>
                <a:cs typeface="+mn-lt"/>
              </a:rPr>
              <a:t>LLM not typical for our use case, LLM needs more compute than a typical engineering lab, and in practice will be more cost effective for the need</a:t>
            </a:r>
          </a:p>
          <a:p>
            <a:pPr marL="285750" indent="-285750">
              <a:buFont typeface="Arial" panose="020B0504020202020204" pitchFamily="34" charset="0"/>
              <a:buChar char="•"/>
            </a:pPr>
            <a:r>
              <a:rPr lang="en-GB" sz="2000">
                <a:ea typeface="+mn-lt"/>
                <a:cs typeface="+mn-lt"/>
              </a:rPr>
              <a:t>LLMs are more appropriate when we have a large dataset where we have no idea what the data is about and there are no chances of being able to label the data </a:t>
            </a:r>
          </a:p>
        </p:txBody>
      </p:sp>
      <p:sp>
        <p:nvSpPr>
          <p:cNvPr id="3" name="Title 2">
            <a:extLst>
              <a:ext uri="{FF2B5EF4-FFF2-40B4-BE49-F238E27FC236}">
                <a16:creationId xmlns:a16="http://schemas.microsoft.com/office/drawing/2014/main" id="{842A57B5-867F-5D68-9698-678AE94147B5}"/>
              </a:ext>
            </a:extLst>
          </p:cNvPr>
          <p:cNvSpPr>
            <a:spLocks noGrp="1"/>
          </p:cNvSpPr>
          <p:nvPr>
            <p:ph type="title"/>
          </p:nvPr>
        </p:nvSpPr>
        <p:spPr>
          <a:xfrm>
            <a:off x="757457" y="170094"/>
            <a:ext cx="11394579" cy="834153"/>
          </a:xfrm>
        </p:spPr>
        <p:txBody>
          <a:bodyPr>
            <a:normAutofit fontScale="90000"/>
          </a:bodyPr>
          <a:lstStyle/>
          <a:p>
            <a:r>
              <a:rPr lang="en-GB"/>
              <a:t>Selecting right tool for Intrusion Detection</a:t>
            </a:r>
            <a:endParaRPr lang="en-US"/>
          </a:p>
        </p:txBody>
      </p:sp>
    </p:spTree>
    <p:extLst>
      <p:ext uri="{BB962C8B-B14F-4D97-AF65-F5344CB8AC3E}">
        <p14:creationId xmlns:p14="http://schemas.microsoft.com/office/powerpoint/2010/main" val="3029510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28834D-6AA7-2F5F-3FCA-1C9814B05F09}"/>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p:spPr>
        <p:txBody>
          <a:bodyPr>
            <a:normAutofit/>
          </a:bodyPr>
          <a:lstStyle/>
          <a:p>
            <a:pPr marL="0" indent="0">
              <a:spcBef>
                <a:spcPts val="2500"/>
              </a:spcBef>
              <a:buFont typeface="Arial" panose="020B0604020202020204" pitchFamily="34" charset="0"/>
              <a:buNone/>
            </a:pPr>
            <a:r>
              <a:rPr lang="en-US" sz="1400" b="1"/>
              <a:t>Milestone 1: Initial Setup and Data Logging</a:t>
            </a:r>
          </a:p>
          <a:p>
            <a:pPr marL="0" lvl="1" indent="0">
              <a:buFont typeface="Arial" panose="020B0604020202020204" pitchFamily="34" charset="0"/>
              <a:buNone/>
            </a:pPr>
            <a:r>
              <a:rPr lang="en-US" sz="1400"/>
              <a:t>Configuring Raspberry Pi, CAN interface, and designing a database schema from logged data.</a:t>
            </a:r>
          </a:p>
          <a:p>
            <a:pPr marL="0" indent="0">
              <a:spcBef>
                <a:spcPts val="2500"/>
              </a:spcBef>
              <a:buFont typeface="Arial" panose="020B0604020202020204" pitchFamily="34" charset="0"/>
              <a:buNone/>
            </a:pPr>
            <a:r>
              <a:rPr lang="en-US" sz="1400" b="1"/>
              <a:t>Milestone 2: Database and Detection solution</a:t>
            </a:r>
          </a:p>
          <a:p>
            <a:pPr marL="0" lvl="1" indent="0">
              <a:buFont typeface="Arial" panose="020B0604020202020204" pitchFamily="34" charset="0"/>
              <a:buNone/>
            </a:pPr>
            <a:r>
              <a:rPr lang="en-US" sz="1400"/>
              <a:t>Completing the message database and developing the detection code in Python</a:t>
            </a:r>
          </a:p>
          <a:p>
            <a:pPr marL="0" lvl="1" indent="0">
              <a:buFont typeface="Arial" panose="020B0604020202020204" pitchFamily="34" charset="0"/>
              <a:buNone/>
            </a:pPr>
            <a:endParaRPr lang="en-US" sz="1400" b="1"/>
          </a:p>
          <a:p>
            <a:pPr marL="0" lvl="1" indent="0">
              <a:buFont typeface="Arial" panose="020B0604020202020204" pitchFamily="34" charset="0"/>
              <a:buNone/>
            </a:pPr>
            <a:r>
              <a:rPr lang="en-US" sz="1400" b="1"/>
              <a:t>Milestone 3: Simulation and Validation</a:t>
            </a:r>
          </a:p>
          <a:p>
            <a:pPr marL="0" lvl="1" indent="0">
              <a:buFont typeface="Arial" panose="020B0604020202020204" pitchFamily="34" charset="0"/>
              <a:buNone/>
            </a:pPr>
            <a:r>
              <a:rPr lang="en-US" sz="1400"/>
              <a:t>Simulating rogue attacks, validating IDS performance</a:t>
            </a:r>
          </a:p>
          <a:p>
            <a:pPr marL="0" lvl="1" indent="0">
              <a:buFont typeface="Arial" panose="020B0604020202020204" pitchFamily="34" charset="0"/>
              <a:buNone/>
            </a:pPr>
            <a:endParaRPr lang="en-US" sz="1400"/>
          </a:p>
          <a:p>
            <a:pPr marL="0" lvl="1" indent="0">
              <a:buFont typeface="Arial" panose="020B0604020202020204" pitchFamily="34" charset="0"/>
              <a:buNone/>
            </a:pPr>
            <a:r>
              <a:rPr lang="en-US" sz="1400" b="1"/>
              <a:t>Milestone 4: Finalization and Presentation</a:t>
            </a:r>
          </a:p>
          <a:p>
            <a:pPr marL="0" lvl="1" indent="0">
              <a:buFont typeface="Arial" panose="020B0604020202020204" pitchFamily="34" charset="0"/>
              <a:buNone/>
            </a:pPr>
            <a:r>
              <a:rPr lang="en-US" sz="1400"/>
              <a:t>Optimizing IDS, preparing documentation, live demo, and submitting all deliverables.</a:t>
            </a:r>
          </a:p>
        </p:txBody>
      </p:sp>
      <p:sp>
        <p:nvSpPr>
          <p:cNvPr id="4" name="Title 3">
            <a:extLst>
              <a:ext uri="{FF2B5EF4-FFF2-40B4-BE49-F238E27FC236}">
                <a16:creationId xmlns:a16="http://schemas.microsoft.com/office/drawing/2014/main" id="{4EEDE972-B29B-4E04-4F79-401437A7F472}"/>
              </a:ext>
            </a:extLst>
          </p:cNvPr>
          <p:cNvSpPr>
            <a:spLocks noGrp="1"/>
          </p:cNvSpPr>
          <p:nvPr>
            <p:ph type="title"/>
          </p:nvPr>
        </p:nvSpPr>
        <p:spPr>
          <a:xfrm>
            <a:off x="1088136" y="548639"/>
            <a:ext cx="4672584" cy="1453896"/>
          </a:xfrm>
        </p:spPr>
        <p:txBody>
          <a:bodyPr anchor="t">
            <a:normAutofit/>
          </a:bodyPr>
          <a:lstStyle/>
          <a:p>
            <a:r>
              <a:rPr lang="en-US"/>
              <a:t>Timeline</a:t>
            </a:r>
          </a:p>
        </p:txBody>
      </p:sp>
      <p:pic>
        <p:nvPicPr>
          <p:cNvPr id="9" name="Picture Placeholder 11">
            <a:extLst>
              <a:ext uri="{FF2B5EF4-FFF2-40B4-BE49-F238E27FC236}">
                <a16:creationId xmlns:a16="http://schemas.microsoft.com/office/drawing/2014/main" id="{8F3D42A6-81DD-039B-FA72-1D4062B772D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0690" b="10690"/>
          <a:stretch>
            <a:fillRect/>
          </a:stretch>
        </p:blipFill>
        <p:spPr>
          <a:xfrm>
            <a:off x="510075" y="2153131"/>
            <a:ext cx="5175504" cy="4069080"/>
          </a:xfrm>
          <a:prstGeom prst="rect">
            <a:avLst/>
          </a:prstGeom>
        </p:spPr>
      </p:pic>
    </p:spTree>
    <p:extLst>
      <p:ext uri="{BB962C8B-B14F-4D97-AF65-F5344CB8AC3E}">
        <p14:creationId xmlns:p14="http://schemas.microsoft.com/office/powerpoint/2010/main" val="1897488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B7798-60E1-B736-A09D-39CA056338E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948FEA-DBA3-B402-E806-6D5CA2E46E55}"/>
              </a:ext>
            </a:extLst>
          </p:cNvPr>
          <p:cNvSpPr>
            <a:spLocks noGrp="1"/>
          </p:cNvSpPr>
          <p:nvPr>
            <p:ph idx="1"/>
          </p:nvPr>
        </p:nvSpPr>
        <p:spPr>
          <a:xfrm>
            <a:off x="489346" y="1513250"/>
            <a:ext cx="11390319" cy="2407376"/>
          </a:xfrm>
        </p:spPr>
        <p:txBody>
          <a:bodyPr vert="horz" lIns="91440" tIns="45720" rIns="91440" bIns="45720" rtlCol="0" anchor="t">
            <a:normAutofit/>
          </a:bodyPr>
          <a:lstStyle/>
          <a:p>
            <a:r>
              <a:rPr lang="en-GB"/>
              <a:t>Is there any recent study ? Yes !</a:t>
            </a:r>
          </a:p>
          <a:p>
            <a:r>
              <a:rPr lang="en-GB">
                <a:ea typeface="+mn-lt"/>
                <a:cs typeface="+mn-lt"/>
              </a:rPr>
              <a:t>Entezami, </a:t>
            </a:r>
            <a:r>
              <a:rPr lang="en-GB" err="1">
                <a:ea typeface="+mn-lt"/>
                <a:cs typeface="+mn-lt"/>
              </a:rPr>
              <a:t>Mahmoudreza</a:t>
            </a:r>
            <a:r>
              <a:rPr lang="en-GB">
                <a:ea typeface="+mn-lt"/>
                <a:cs typeface="+mn-lt"/>
              </a:rPr>
              <a:t>, et al. "A Novel Framework for Detecting Anomalies in Network Security using LLM and Deep Learning." </a:t>
            </a:r>
            <a:r>
              <a:rPr lang="en-GB" i="1">
                <a:ea typeface="+mn-lt"/>
                <a:cs typeface="+mn-lt"/>
              </a:rPr>
              <a:t>Journal of Electrical Systems</a:t>
            </a:r>
            <a:r>
              <a:rPr lang="en-GB">
                <a:ea typeface="+mn-lt"/>
                <a:cs typeface="+mn-lt"/>
              </a:rPr>
              <a:t> 21.1s (2025): 294-302.</a:t>
            </a:r>
          </a:p>
          <a:p>
            <a:endParaRPr lang="en-GB"/>
          </a:p>
          <a:p>
            <a:r>
              <a:rPr lang="en-GB"/>
              <a:t>Key Takeaways</a:t>
            </a:r>
          </a:p>
        </p:txBody>
      </p:sp>
      <p:sp>
        <p:nvSpPr>
          <p:cNvPr id="3" name="Title 2">
            <a:extLst>
              <a:ext uri="{FF2B5EF4-FFF2-40B4-BE49-F238E27FC236}">
                <a16:creationId xmlns:a16="http://schemas.microsoft.com/office/drawing/2014/main" id="{2342B000-A3C5-29CD-3912-3799E8A3EAE0}"/>
              </a:ext>
            </a:extLst>
          </p:cNvPr>
          <p:cNvSpPr>
            <a:spLocks noGrp="1"/>
          </p:cNvSpPr>
          <p:nvPr>
            <p:ph type="title"/>
          </p:nvPr>
        </p:nvSpPr>
        <p:spPr>
          <a:xfrm>
            <a:off x="757457" y="170094"/>
            <a:ext cx="10402542" cy="834153"/>
          </a:xfrm>
        </p:spPr>
        <p:txBody>
          <a:bodyPr>
            <a:normAutofit fontScale="90000"/>
          </a:bodyPr>
          <a:lstStyle/>
          <a:p>
            <a:r>
              <a:rPr lang="en-GB"/>
              <a:t>Selecting a Machine/Deep Learning Tool</a:t>
            </a:r>
            <a:endParaRPr lang="en-US"/>
          </a:p>
        </p:txBody>
      </p:sp>
      <p:pic>
        <p:nvPicPr>
          <p:cNvPr id="4" name="Picture 3">
            <a:extLst>
              <a:ext uri="{FF2B5EF4-FFF2-40B4-BE49-F238E27FC236}">
                <a16:creationId xmlns:a16="http://schemas.microsoft.com/office/drawing/2014/main" id="{E53CD056-2148-42AA-1F8D-C332CA793ACC}"/>
              </a:ext>
            </a:extLst>
          </p:cNvPr>
          <p:cNvPicPr>
            <a:picLocks noChangeAspect="1"/>
          </p:cNvPicPr>
          <p:nvPr/>
        </p:nvPicPr>
        <p:blipFill>
          <a:blip r:embed="rId3"/>
          <a:stretch>
            <a:fillRect/>
          </a:stretch>
        </p:blipFill>
        <p:spPr>
          <a:xfrm>
            <a:off x="2246282" y="3423070"/>
            <a:ext cx="9942302" cy="3045483"/>
          </a:xfrm>
          <a:prstGeom prst="rect">
            <a:avLst/>
          </a:prstGeom>
        </p:spPr>
      </p:pic>
    </p:spTree>
    <p:extLst>
      <p:ext uri="{BB962C8B-B14F-4D97-AF65-F5344CB8AC3E}">
        <p14:creationId xmlns:p14="http://schemas.microsoft.com/office/powerpoint/2010/main" val="1645214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0A834-B1CD-2A50-EFC1-695FE92EEE6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DC88C0-948D-92BD-96E5-FBBAA3BA33F7}"/>
              </a:ext>
            </a:extLst>
          </p:cNvPr>
          <p:cNvSpPr>
            <a:spLocks noGrp="1"/>
          </p:cNvSpPr>
          <p:nvPr>
            <p:ph idx="1"/>
          </p:nvPr>
        </p:nvSpPr>
        <p:spPr>
          <a:xfrm>
            <a:off x="489346" y="1513250"/>
            <a:ext cx="3008319" cy="4937791"/>
          </a:xfrm>
        </p:spPr>
        <p:txBody>
          <a:bodyPr vert="horz" lIns="91440" tIns="45720" rIns="91440" bIns="45720" rtlCol="0" anchor="t">
            <a:normAutofit/>
          </a:bodyPr>
          <a:lstStyle/>
          <a:p>
            <a:r>
              <a:rPr lang="en-GB"/>
              <a:t>Our Approach ?</a:t>
            </a:r>
          </a:p>
          <a:p>
            <a:endParaRPr lang="en-GB"/>
          </a:p>
          <a:p>
            <a:pPr marL="285750" indent="-285750">
              <a:buFont typeface="Arial" panose="020B0504020202020204" pitchFamily="34" charset="0"/>
              <a:buChar char="•"/>
            </a:pPr>
            <a:r>
              <a:rPr lang="en-GB"/>
              <a:t>Deep Learning / ML for Detection Training</a:t>
            </a:r>
          </a:p>
          <a:p>
            <a:pPr marL="285750" indent="-285750">
              <a:buFont typeface="Arial" panose="020B0504020202020204" pitchFamily="34" charset="0"/>
              <a:buChar char="•"/>
            </a:pPr>
            <a:r>
              <a:rPr lang="en-GB"/>
              <a:t>LLM to </a:t>
            </a:r>
            <a:r>
              <a:rPr lang="en-GB" err="1"/>
              <a:t>analyze</a:t>
            </a:r>
            <a:r>
              <a:rPr lang="en-GB"/>
              <a:t> and interpret the results back to the Cyber community and Engineers</a:t>
            </a:r>
          </a:p>
        </p:txBody>
      </p:sp>
      <p:sp>
        <p:nvSpPr>
          <p:cNvPr id="3" name="Title 2">
            <a:extLst>
              <a:ext uri="{FF2B5EF4-FFF2-40B4-BE49-F238E27FC236}">
                <a16:creationId xmlns:a16="http://schemas.microsoft.com/office/drawing/2014/main" id="{90125D91-02CD-F2E0-1A46-259E28FFB399}"/>
              </a:ext>
            </a:extLst>
          </p:cNvPr>
          <p:cNvSpPr>
            <a:spLocks noGrp="1"/>
          </p:cNvSpPr>
          <p:nvPr>
            <p:ph type="title"/>
          </p:nvPr>
        </p:nvSpPr>
        <p:spPr>
          <a:xfrm>
            <a:off x="757457" y="170094"/>
            <a:ext cx="10402542" cy="834153"/>
          </a:xfrm>
        </p:spPr>
        <p:txBody>
          <a:bodyPr>
            <a:normAutofit fontScale="90000"/>
          </a:bodyPr>
          <a:lstStyle/>
          <a:p>
            <a:r>
              <a:rPr lang="en-GB"/>
              <a:t>Selecting a Machine/Deep Learning Tool</a:t>
            </a:r>
            <a:endParaRPr lang="en-US"/>
          </a:p>
        </p:txBody>
      </p:sp>
      <p:pic>
        <p:nvPicPr>
          <p:cNvPr id="5" name="Picture 4" descr="A white paper with black text&#10;&#10;AI-generated content may be incorrect.">
            <a:extLst>
              <a:ext uri="{FF2B5EF4-FFF2-40B4-BE49-F238E27FC236}">
                <a16:creationId xmlns:a16="http://schemas.microsoft.com/office/drawing/2014/main" id="{A9CFC6FA-1CBE-8B9E-73BE-D5B7FB0E93D9}"/>
              </a:ext>
            </a:extLst>
          </p:cNvPr>
          <p:cNvPicPr>
            <a:picLocks noChangeAspect="1"/>
          </p:cNvPicPr>
          <p:nvPr/>
        </p:nvPicPr>
        <p:blipFill>
          <a:blip r:embed="rId3"/>
          <a:stretch>
            <a:fillRect/>
          </a:stretch>
        </p:blipFill>
        <p:spPr>
          <a:xfrm>
            <a:off x="3494777" y="1247595"/>
            <a:ext cx="8681767" cy="4693488"/>
          </a:xfrm>
          <a:prstGeom prst="rect">
            <a:avLst/>
          </a:prstGeom>
        </p:spPr>
      </p:pic>
    </p:spTree>
    <p:extLst>
      <p:ext uri="{BB962C8B-B14F-4D97-AF65-F5344CB8AC3E}">
        <p14:creationId xmlns:p14="http://schemas.microsoft.com/office/powerpoint/2010/main" val="1104160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3454D-B49F-7599-A79F-6FDA89DFA6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4782809-3B85-C457-5D41-FF05860ACC60}"/>
              </a:ext>
            </a:extLst>
          </p:cNvPr>
          <p:cNvSpPr>
            <a:spLocks noGrp="1"/>
          </p:cNvSpPr>
          <p:nvPr>
            <p:ph type="title"/>
          </p:nvPr>
        </p:nvSpPr>
        <p:spPr>
          <a:xfrm>
            <a:off x="843721" y="2300"/>
            <a:ext cx="10789920" cy="583721"/>
          </a:xfrm>
        </p:spPr>
        <p:txBody>
          <a:bodyPr anchor="t">
            <a:normAutofit/>
          </a:bodyPr>
          <a:lstStyle/>
          <a:p>
            <a:r>
              <a:rPr lang="en-GB"/>
              <a:t>Selecting a Machine/Deep Learning Tool</a:t>
            </a:r>
            <a:endParaRPr lang="en-US"/>
          </a:p>
        </p:txBody>
      </p:sp>
      <p:graphicFrame>
        <p:nvGraphicFramePr>
          <p:cNvPr id="11" name="Table 10">
            <a:extLst>
              <a:ext uri="{FF2B5EF4-FFF2-40B4-BE49-F238E27FC236}">
                <a16:creationId xmlns:a16="http://schemas.microsoft.com/office/drawing/2014/main" id="{5B356994-DF8A-0BC1-5C1C-4D359912A979}"/>
              </a:ext>
            </a:extLst>
          </p:cNvPr>
          <p:cNvGraphicFramePr>
            <a:graphicFrameLocks noGrp="1"/>
          </p:cNvGraphicFramePr>
          <p:nvPr>
            <p:extLst>
              <p:ext uri="{D42A27DB-BD31-4B8C-83A1-F6EECF244321}">
                <p14:modId xmlns:p14="http://schemas.microsoft.com/office/powerpoint/2010/main" val="3986795492"/>
              </p:ext>
            </p:extLst>
          </p:nvPr>
        </p:nvGraphicFramePr>
        <p:xfrm>
          <a:off x="329420" y="859191"/>
          <a:ext cx="11776689" cy="5640276"/>
        </p:xfrm>
        <a:graphic>
          <a:graphicData uri="http://schemas.openxmlformats.org/drawingml/2006/table">
            <a:tbl>
              <a:tblPr firstRow="1" bandRow="1">
                <a:tableStyleId>{5C22544A-7EE6-4342-B048-85BDC9FD1C3A}</a:tableStyleId>
              </a:tblPr>
              <a:tblGrid>
                <a:gridCol w="2899690">
                  <a:extLst>
                    <a:ext uri="{9D8B030D-6E8A-4147-A177-3AD203B41FA5}">
                      <a16:colId xmlns:a16="http://schemas.microsoft.com/office/drawing/2014/main" val="1527409201"/>
                    </a:ext>
                  </a:extLst>
                </a:gridCol>
                <a:gridCol w="5222851">
                  <a:extLst>
                    <a:ext uri="{9D8B030D-6E8A-4147-A177-3AD203B41FA5}">
                      <a16:colId xmlns:a16="http://schemas.microsoft.com/office/drawing/2014/main" val="1994994831"/>
                    </a:ext>
                  </a:extLst>
                </a:gridCol>
                <a:gridCol w="3654148">
                  <a:extLst>
                    <a:ext uri="{9D8B030D-6E8A-4147-A177-3AD203B41FA5}">
                      <a16:colId xmlns:a16="http://schemas.microsoft.com/office/drawing/2014/main" val="217488677"/>
                    </a:ext>
                  </a:extLst>
                </a:gridCol>
              </a:tblGrid>
              <a:tr h="354360">
                <a:tc>
                  <a:txBody>
                    <a:bodyPr/>
                    <a:lstStyle/>
                    <a:p>
                      <a:pPr algn="ctr">
                        <a:buNone/>
                      </a:pPr>
                      <a:r>
                        <a:rPr lang="en-GB" sz="2000" b="1">
                          <a:latin typeface="Liberation Serif"/>
                        </a:rPr>
                        <a:t>Scenario</a:t>
                      </a:r>
                      <a:endParaRPr lang="en-GB" sz="2000"/>
                    </a:p>
                  </a:txBody>
                  <a:tcPr marL="60428" marR="60428" marT="30214" marB="30214" anchor="ctr">
                    <a:lnL>
                      <a:noFill/>
                    </a:lnL>
                    <a:lnR>
                      <a:noFill/>
                    </a:lnR>
                    <a:lnT>
                      <a:noFill/>
                    </a:lnT>
                    <a:lnB>
                      <a:noFill/>
                    </a:lnB>
                    <a:solidFill>
                      <a:srgbClr val="81D41A"/>
                    </a:solidFill>
                  </a:tcPr>
                </a:tc>
                <a:tc>
                  <a:txBody>
                    <a:bodyPr/>
                    <a:lstStyle/>
                    <a:p>
                      <a:pPr algn="ctr">
                        <a:buNone/>
                      </a:pPr>
                      <a:r>
                        <a:rPr lang="en-GB" sz="2000" b="1">
                          <a:latin typeface="Liberation Serif"/>
                        </a:rPr>
                        <a:t>Justification</a:t>
                      </a:r>
                      <a:endParaRPr lang="en-GB" sz="2000"/>
                    </a:p>
                  </a:txBody>
                  <a:tcPr marL="60428" marR="60428" marT="30214" marB="30214" anchor="ctr">
                    <a:lnL>
                      <a:noFill/>
                    </a:lnL>
                    <a:lnR>
                      <a:noFill/>
                    </a:lnR>
                    <a:lnT>
                      <a:noFill/>
                    </a:lnT>
                    <a:lnB>
                      <a:noFill/>
                    </a:lnB>
                    <a:solidFill>
                      <a:srgbClr val="81D41A"/>
                    </a:solidFill>
                  </a:tcPr>
                </a:tc>
                <a:tc>
                  <a:txBody>
                    <a:bodyPr/>
                    <a:lstStyle/>
                    <a:p>
                      <a:pPr algn="l">
                        <a:buNone/>
                      </a:pPr>
                      <a:r>
                        <a:rPr lang="en-GB" sz="2000" b="1"/>
                        <a:t>Algorithm Choice</a:t>
                      </a:r>
                      <a:endParaRPr lang="en-GB" sz="2000"/>
                    </a:p>
                  </a:txBody>
                  <a:tcPr marL="60428" marR="60428" marT="30214" marB="30214" anchor="ctr">
                    <a:lnL>
                      <a:noFill/>
                    </a:lnL>
                    <a:lnR>
                      <a:noFill/>
                    </a:lnR>
                    <a:lnT>
                      <a:noFill/>
                    </a:lnT>
                    <a:lnB>
                      <a:noFill/>
                    </a:lnB>
                    <a:solidFill>
                      <a:srgbClr val="81D41A"/>
                    </a:solidFill>
                  </a:tcPr>
                </a:tc>
                <a:extLst>
                  <a:ext uri="{0D108BD9-81ED-4DB2-BD59-A6C34878D82A}">
                    <a16:rowId xmlns:a16="http://schemas.microsoft.com/office/drawing/2014/main" val="4090888092"/>
                  </a:ext>
                </a:extLst>
              </a:tr>
              <a:tr h="911214">
                <a:tc>
                  <a:txBody>
                    <a:bodyPr/>
                    <a:lstStyle/>
                    <a:p>
                      <a:pPr algn="l">
                        <a:buNone/>
                      </a:pPr>
                      <a:r>
                        <a:rPr lang="en-GB" sz="1800" b="1" err="1">
                          <a:latin typeface="Liberation Serif"/>
                        </a:rPr>
                        <a:t>Labeled</a:t>
                      </a:r>
                      <a:r>
                        <a:rPr lang="en-GB" sz="1800" b="1">
                          <a:latin typeface="Liberation Serif"/>
                        </a:rPr>
                        <a:t> Data Available</a:t>
                      </a:r>
                      <a:endParaRPr lang="en-GB" sz="1800"/>
                    </a:p>
                  </a:txBody>
                  <a:tcPr marL="60428" marR="60428" marT="30214" marB="30214" anchor="ctr">
                    <a:lnL>
                      <a:noFill/>
                    </a:lnL>
                    <a:lnR>
                      <a:noFill/>
                    </a:lnR>
                    <a:lnT>
                      <a:noFill/>
                    </a:lnT>
                    <a:lnB>
                      <a:noFill/>
                    </a:lnB>
                    <a:noFill/>
                  </a:tcPr>
                </a:tc>
                <a:tc>
                  <a:txBody>
                    <a:bodyPr/>
                    <a:lstStyle/>
                    <a:p>
                      <a:pPr algn="l">
                        <a:buNone/>
                      </a:pPr>
                      <a:r>
                        <a:rPr lang="en-GB" sz="1800">
                          <a:latin typeface="Liberation Serif"/>
                        </a:rPr>
                        <a:t>We have a clean, </a:t>
                      </a:r>
                      <a:r>
                        <a:rPr lang="en-GB" sz="1800" err="1">
                          <a:latin typeface="Liberation Serif"/>
                        </a:rPr>
                        <a:t>labeled</a:t>
                      </a:r>
                      <a:r>
                        <a:rPr lang="en-GB" sz="1800">
                          <a:latin typeface="Liberation Serif"/>
                        </a:rPr>
                        <a:t> dataset with both normal and anomalous examples, gradient boosting can train a highly accurate, supervised classifier.</a:t>
                      </a:r>
                      <a:endParaRPr lang="en-GB" sz="1800"/>
                    </a:p>
                  </a:txBody>
                  <a:tcPr marL="60428" marR="60428" marT="30214" marB="30214" anchor="ctr">
                    <a:lnL>
                      <a:noFill/>
                    </a:lnL>
                    <a:lnR>
                      <a:noFill/>
                    </a:lnR>
                    <a:lnT>
                      <a:noFill/>
                    </a:lnT>
                    <a:lnB>
                      <a:noFill/>
                    </a:lnB>
                    <a:noFill/>
                  </a:tcPr>
                </a:tc>
                <a:tc>
                  <a:txBody>
                    <a:bodyPr/>
                    <a:lstStyle/>
                    <a:p>
                      <a:pPr algn="l">
                        <a:buNone/>
                      </a:pPr>
                      <a:r>
                        <a:rPr lang="en-GB" sz="1800" b="1">
                          <a:latin typeface="Liberation Serif"/>
                        </a:rPr>
                        <a:t>Gradient Boosting (e.g., </a:t>
                      </a:r>
                      <a:r>
                        <a:rPr lang="en-GB" sz="1800" b="1" err="1">
                          <a:latin typeface="Liberation Serif"/>
                        </a:rPr>
                        <a:t>XGBoost</a:t>
                      </a:r>
                      <a:r>
                        <a:rPr lang="en-GB" sz="1800" b="1">
                          <a:latin typeface="Liberation Serif"/>
                        </a:rPr>
                        <a:t>)</a:t>
                      </a:r>
                      <a:endParaRPr lang="en-GB" sz="1800"/>
                    </a:p>
                  </a:txBody>
                  <a:tcPr marL="60428" marR="60428" marT="30214" marB="30214" anchor="ctr">
                    <a:lnL>
                      <a:noFill/>
                    </a:lnL>
                    <a:lnR>
                      <a:noFill/>
                    </a:lnR>
                    <a:lnT>
                      <a:noFill/>
                    </a:lnT>
                    <a:lnB>
                      <a:noFill/>
                    </a:lnB>
                    <a:noFill/>
                  </a:tcPr>
                </a:tc>
                <a:extLst>
                  <a:ext uri="{0D108BD9-81ED-4DB2-BD59-A6C34878D82A}">
                    <a16:rowId xmlns:a16="http://schemas.microsoft.com/office/drawing/2014/main" val="47451503"/>
                  </a:ext>
                </a:extLst>
              </a:tr>
              <a:tr h="1096833">
                <a:tc>
                  <a:txBody>
                    <a:bodyPr/>
                    <a:lstStyle/>
                    <a:p>
                      <a:pPr algn="l">
                        <a:buNone/>
                      </a:pPr>
                      <a:r>
                        <a:rPr lang="en-GB" sz="1800" b="1" err="1">
                          <a:latin typeface="Liberation Serif"/>
                        </a:rPr>
                        <a:t>Unlabeled</a:t>
                      </a:r>
                      <a:r>
                        <a:rPr lang="en-GB" sz="1800" b="1">
                          <a:latin typeface="Liberation Serif"/>
                        </a:rPr>
                        <a:t> Data / No Prior Anomalies</a:t>
                      </a:r>
                      <a:endParaRPr lang="en-GB" sz="1800"/>
                    </a:p>
                  </a:txBody>
                  <a:tcPr marL="60428" marR="60428" marT="30214" marB="30214" anchor="ctr">
                    <a:lnL>
                      <a:noFill/>
                    </a:lnL>
                    <a:lnR>
                      <a:noFill/>
                    </a:lnR>
                    <a:lnT>
                      <a:noFill/>
                    </a:lnT>
                    <a:lnB>
                      <a:noFill/>
                    </a:lnB>
                    <a:noFill/>
                  </a:tcPr>
                </a:tc>
                <a:tc>
                  <a:txBody>
                    <a:bodyPr/>
                    <a:lstStyle/>
                    <a:p>
                      <a:pPr algn="l">
                        <a:buNone/>
                      </a:pPr>
                      <a:r>
                        <a:rPr lang="en-GB" sz="1800">
                          <a:latin typeface="Liberation Serif"/>
                        </a:rPr>
                        <a:t>For unsupervised anomaly detection on large datasets where you don't have </a:t>
                      </a:r>
                      <a:r>
                        <a:rPr lang="en-GB" sz="1800" err="1">
                          <a:latin typeface="Liberation Serif"/>
                        </a:rPr>
                        <a:t>labeled</a:t>
                      </a:r>
                      <a:r>
                        <a:rPr lang="en-GB" sz="1800">
                          <a:latin typeface="Liberation Serif"/>
                        </a:rPr>
                        <a:t> anomalies, Isolation Forest is a fast, scalable, and effective option. - NOT our Situation</a:t>
                      </a:r>
                      <a:endParaRPr lang="en-GB" sz="1800"/>
                    </a:p>
                  </a:txBody>
                  <a:tcPr marL="60428" marR="60428" marT="30214" marB="30214" anchor="ctr">
                    <a:lnL>
                      <a:noFill/>
                    </a:lnL>
                    <a:lnR>
                      <a:noFill/>
                    </a:lnR>
                    <a:lnT>
                      <a:noFill/>
                    </a:lnT>
                    <a:lnB>
                      <a:noFill/>
                    </a:lnB>
                    <a:noFill/>
                  </a:tcPr>
                </a:tc>
                <a:tc>
                  <a:txBody>
                    <a:bodyPr/>
                    <a:lstStyle/>
                    <a:p>
                      <a:pPr algn="l">
                        <a:buNone/>
                      </a:pPr>
                      <a:r>
                        <a:rPr lang="en-GB" sz="1800" b="1">
                          <a:latin typeface="Liberation Serif"/>
                        </a:rPr>
                        <a:t>Isolation Forest</a:t>
                      </a:r>
                      <a:endParaRPr lang="en-GB" sz="1800"/>
                    </a:p>
                  </a:txBody>
                  <a:tcPr marL="60428" marR="60428" marT="30214" marB="30214" anchor="ctr">
                    <a:lnL>
                      <a:noFill/>
                    </a:lnL>
                    <a:lnR>
                      <a:noFill/>
                    </a:lnR>
                    <a:lnT>
                      <a:noFill/>
                    </a:lnT>
                    <a:lnB>
                      <a:noFill/>
                    </a:lnB>
                    <a:noFill/>
                  </a:tcPr>
                </a:tc>
                <a:extLst>
                  <a:ext uri="{0D108BD9-81ED-4DB2-BD59-A6C34878D82A}">
                    <a16:rowId xmlns:a16="http://schemas.microsoft.com/office/drawing/2014/main" val="753117816"/>
                  </a:ext>
                </a:extLst>
              </a:tr>
              <a:tr h="1096833">
                <a:tc>
                  <a:txBody>
                    <a:bodyPr/>
                    <a:lstStyle/>
                    <a:p>
                      <a:pPr algn="l">
                        <a:buNone/>
                      </a:pPr>
                      <a:r>
                        <a:rPr lang="en-GB" sz="1800" b="1">
                          <a:latin typeface="Liberation Serif"/>
                        </a:rPr>
                        <a:t>High Performance, </a:t>
                      </a:r>
                      <a:r>
                        <a:rPr lang="en-GB" sz="1800" b="1" err="1">
                          <a:latin typeface="Liberation Serif"/>
                        </a:rPr>
                        <a:t>Labeled</a:t>
                      </a:r>
                      <a:r>
                        <a:rPr lang="en-GB" sz="1800" b="1">
                          <a:latin typeface="Liberation Serif"/>
                        </a:rPr>
                        <a:t> Data</a:t>
                      </a:r>
                      <a:endParaRPr lang="en-GB" sz="1800"/>
                    </a:p>
                  </a:txBody>
                  <a:tcPr marL="60428" marR="60428" marT="30214" marB="30214" anchor="ctr">
                    <a:lnL>
                      <a:noFill/>
                    </a:lnL>
                    <a:lnR>
                      <a:noFill/>
                    </a:lnR>
                    <a:lnT>
                      <a:noFill/>
                    </a:lnT>
                    <a:lnB>
                      <a:noFill/>
                    </a:lnB>
                    <a:noFill/>
                  </a:tcPr>
                </a:tc>
                <a:tc>
                  <a:txBody>
                    <a:bodyPr/>
                    <a:lstStyle/>
                    <a:p>
                      <a:pPr algn="l">
                        <a:buNone/>
                      </a:pPr>
                      <a:r>
                        <a:rPr lang="en-GB" sz="1800">
                          <a:latin typeface="Liberation Serif"/>
                        </a:rPr>
                        <a:t>These versions offer a balance of high performance and computational efficiency, making them a practical option for complex datasets. - We can use this</a:t>
                      </a:r>
                      <a:endParaRPr lang="en-GB" sz="1800"/>
                    </a:p>
                  </a:txBody>
                  <a:tcPr marL="60428" marR="60428" marT="30214" marB="30214" anchor="ctr">
                    <a:lnL>
                      <a:noFill/>
                    </a:lnL>
                    <a:lnR>
                      <a:noFill/>
                    </a:lnR>
                    <a:lnT>
                      <a:noFill/>
                    </a:lnT>
                    <a:lnB>
                      <a:noFill/>
                    </a:lnB>
                    <a:noFill/>
                  </a:tcPr>
                </a:tc>
                <a:tc>
                  <a:txBody>
                    <a:bodyPr/>
                    <a:lstStyle/>
                    <a:p>
                      <a:pPr algn="l">
                        <a:buNone/>
                      </a:pPr>
                      <a:r>
                        <a:rPr lang="en-GB" sz="1800" b="1">
                          <a:latin typeface="Liberation Serif"/>
                        </a:rPr>
                        <a:t>Optimized Gradient Boosting (e.g., </a:t>
                      </a:r>
                      <a:r>
                        <a:rPr lang="en-GB" sz="1800" b="1" err="1">
                          <a:latin typeface="Liberation Serif"/>
                        </a:rPr>
                        <a:t>XGBoost</a:t>
                      </a:r>
                      <a:r>
                        <a:rPr lang="en-GB" sz="1800" b="1">
                          <a:latin typeface="Liberation Serif"/>
                        </a:rPr>
                        <a:t>, </a:t>
                      </a:r>
                      <a:r>
                        <a:rPr lang="en-GB" sz="1800" b="1" err="1">
                          <a:latin typeface="Liberation Serif"/>
                        </a:rPr>
                        <a:t>LightGBM</a:t>
                      </a:r>
                      <a:r>
                        <a:rPr lang="en-GB" sz="1800" b="1">
                          <a:latin typeface="Liberation Serif"/>
                        </a:rPr>
                        <a:t>)</a:t>
                      </a:r>
                      <a:endParaRPr lang="en-GB" sz="1800"/>
                    </a:p>
                  </a:txBody>
                  <a:tcPr marL="60428" marR="60428" marT="30214" marB="30214" anchor="ctr">
                    <a:lnL>
                      <a:noFill/>
                    </a:lnL>
                    <a:lnR>
                      <a:noFill/>
                    </a:lnR>
                    <a:lnT>
                      <a:noFill/>
                    </a:lnT>
                    <a:lnB>
                      <a:noFill/>
                    </a:lnB>
                    <a:noFill/>
                  </a:tcPr>
                </a:tc>
                <a:extLst>
                  <a:ext uri="{0D108BD9-81ED-4DB2-BD59-A6C34878D82A}">
                    <a16:rowId xmlns:a16="http://schemas.microsoft.com/office/drawing/2014/main" val="2641360291"/>
                  </a:ext>
                </a:extLst>
              </a:tr>
              <a:tr h="1198079">
                <a:tc>
                  <a:txBody>
                    <a:bodyPr/>
                    <a:lstStyle/>
                    <a:p>
                      <a:pPr algn="l">
                        <a:buNone/>
                      </a:pPr>
                      <a:r>
                        <a:rPr lang="en-GB" sz="1800" b="1">
                          <a:latin typeface="Liberation Serif"/>
                        </a:rPr>
                        <a:t>Combination of Approaches</a:t>
                      </a:r>
                      <a:endParaRPr lang="en-GB" sz="1800"/>
                    </a:p>
                  </a:txBody>
                  <a:tcPr marL="60428" marR="60428" marT="30214" marB="30214" anchor="ctr">
                    <a:lnL>
                      <a:noFill/>
                    </a:lnL>
                    <a:lnR>
                      <a:noFill/>
                    </a:lnR>
                    <a:lnT>
                      <a:noFill/>
                    </a:lnT>
                    <a:lnB>
                      <a:noFill/>
                    </a:lnB>
                    <a:noFill/>
                  </a:tcPr>
                </a:tc>
                <a:tc>
                  <a:txBody>
                    <a:bodyPr/>
                    <a:lstStyle/>
                    <a:p>
                      <a:pPr algn="l">
                        <a:buNone/>
                      </a:pPr>
                      <a:r>
                        <a:rPr lang="en-GB" sz="1800">
                          <a:latin typeface="Liberation Serif"/>
                        </a:rPr>
                        <a:t>This hybrid approach uses multiple unsupervised models to generate outlier scores, which are then used to train a supervised </a:t>
                      </a:r>
                      <a:r>
                        <a:rPr lang="en-GB" sz="1800" err="1">
                          <a:latin typeface="Liberation Serif"/>
                        </a:rPr>
                        <a:t>XGBoost</a:t>
                      </a:r>
                      <a:r>
                        <a:rPr lang="en-GB" sz="1800">
                          <a:latin typeface="Liberation Serif"/>
                        </a:rPr>
                        <a:t> model. This combines the strengths of both methods.</a:t>
                      </a:r>
                      <a:endParaRPr lang="en-GB" sz="1800"/>
                    </a:p>
                  </a:txBody>
                  <a:tcPr marL="60428" marR="60428" marT="30214" marB="30214" anchor="ctr">
                    <a:lnL>
                      <a:noFill/>
                    </a:lnL>
                    <a:lnR>
                      <a:noFill/>
                    </a:lnR>
                    <a:lnT>
                      <a:noFill/>
                    </a:lnT>
                    <a:lnB>
                      <a:noFill/>
                    </a:lnB>
                    <a:noFill/>
                  </a:tcPr>
                </a:tc>
                <a:tc>
                  <a:txBody>
                    <a:bodyPr/>
                    <a:lstStyle/>
                    <a:p>
                      <a:pPr algn="l">
                        <a:buNone/>
                      </a:pPr>
                      <a:r>
                        <a:rPr lang="en-GB" sz="1800" b="1">
                          <a:latin typeface="Liberation Serif"/>
                        </a:rPr>
                        <a:t>XGBOD (</a:t>
                      </a:r>
                      <a:r>
                        <a:rPr lang="en-GB" sz="1800" b="1" err="1">
                          <a:latin typeface="Liberation Serif"/>
                        </a:rPr>
                        <a:t>XGBoost</a:t>
                      </a:r>
                      <a:r>
                        <a:rPr lang="en-GB" sz="1800" b="1">
                          <a:latin typeface="Liberation Serif"/>
                        </a:rPr>
                        <a:t> Outlier Detection)</a:t>
                      </a:r>
                      <a:endParaRPr lang="en-GB" sz="1800"/>
                    </a:p>
                  </a:txBody>
                  <a:tcPr marL="60428" marR="60428" marT="30214" marB="30214" anchor="ctr">
                    <a:lnL>
                      <a:noFill/>
                    </a:lnL>
                    <a:lnR>
                      <a:noFill/>
                    </a:lnR>
                    <a:lnT>
                      <a:noFill/>
                    </a:lnT>
                    <a:lnB>
                      <a:noFill/>
                    </a:lnB>
                    <a:noFill/>
                  </a:tcPr>
                </a:tc>
                <a:extLst>
                  <a:ext uri="{0D108BD9-81ED-4DB2-BD59-A6C34878D82A}">
                    <a16:rowId xmlns:a16="http://schemas.microsoft.com/office/drawing/2014/main" val="3409107863"/>
                  </a:ext>
                </a:extLst>
              </a:tr>
              <a:tr h="911214">
                <a:tc>
                  <a:txBody>
                    <a:bodyPr/>
                    <a:lstStyle/>
                    <a:p>
                      <a:pPr algn="l">
                        <a:buNone/>
                      </a:pPr>
                      <a:r>
                        <a:rPr lang="en-GB" sz="1800" b="1">
                          <a:latin typeface="Liberation Serif"/>
                        </a:rPr>
                        <a:t>High-Dimensional Data</a:t>
                      </a:r>
                      <a:endParaRPr lang="en-GB" sz="1800"/>
                    </a:p>
                  </a:txBody>
                  <a:tcPr marL="60428" marR="60428" marT="30214" marB="30214" anchor="ctr">
                    <a:lnL>
                      <a:noFill/>
                    </a:lnL>
                    <a:lnR>
                      <a:noFill/>
                    </a:lnR>
                    <a:lnT>
                      <a:noFill/>
                    </a:lnT>
                    <a:lnB>
                      <a:noFill/>
                    </a:lnB>
                    <a:noFill/>
                  </a:tcPr>
                </a:tc>
                <a:tc>
                  <a:txBody>
                    <a:bodyPr/>
                    <a:lstStyle/>
                    <a:p>
                      <a:pPr algn="l">
                        <a:buNone/>
                      </a:pPr>
                      <a:r>
                        <a:rPr lang="en-GB" sz="1800">
                          <a:latin typeface="Liberation Serif"/>
                        </a:rPr>
                        <a:t>Isolation Forest can handle high-dimensional data efficiently. SVM with an appropriate kernel is also effective for high-dimensional spaces.</a:t>
                      </a:r>
                      <a:endParaRPr lang="en-GB" sz="1800"/>
                    </a:p>
                  </a:txBody>
                  <a:tcPr marL="60428" marR="60428" marT="30214" marB="30214" anchor="ctr">
                    <a:lnL>
                      <a:noFill/>
                    </a:lnL>
                    <a:lnR>
                      <a:noFill/>
                    </a:lnR>
                    <a:lnT>
                      <a:noFill/>
                    </a:lnT>
                    <a:lnB>
                      <a:noFill/>
                    </a:lnB>
                    <a:noFill/>
                  </a:tcPr>
                </a:tc>
                <a:tc>
                  <a:txBody>
                    <a:bodyPr/>
                    <a:lstStyle/>
                    <a:p>
                      <a:pPr algn="l">
                        <a:buNone/>
                      </a:pPr>
                      <a:r>
                        <a:rPr lang="en-GB" sz="1800" b="1">
                          <a:latin typeface="Liberation Serif"/>
                        </a:rPr>
                        <a:t>Isolation Forest or SVM with Kernels</a:t>
                      </a:r>
                      <a:endParaRPr lang="en-GB" sz="1800"/>
                    </a:p>
                  </a:txBody>
                  <a:tcPr marL="60428" marR="60428" marT="30214" marB="30214" anchor="ctr">
                    <a:lnL>
                      <a:noFill/>
                    </a:lnL>
                    <a:lnR>
                      <a:noFill/>
                    </a:lnR>
                    <a:lnT>
                      <a:noFill/>
                    </a:lnT>
                    <a:lnB>
                      <a:noFill/>
                    </a:lnB>
                    <a:noFill/>
                  </a:tcPr>
                </a:tc>
                <a:extLst>
                  <a:ext uri="{0D108BD9-81ED-4DB2-BD59-A6C34878D82A}">
                    <a16:rowId xmlns:a16="http://schemas.microsoft.com/office/drawing/2014/main" val="2789188868"/>
                  </a:ext>
                </a:extLst>
              </a:tr>
            </a:tbl>
          </a:graphicData>
        </a:graphic>
      </p:graphicFrame>
    </p:spTree>
    <p:extLst>
      <p:ext uri="{BB962C8B-B14F-4D97-AF65-F5344CB8AC3E}">
        <p14:creationId xmlns:p14="http://schemas.microsoft.com/office/powerpoint/2010/main" val="2587059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A77BD-FCE3-5A6C-9140-CA09CACA72F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DFD5A2-7F09-D16E-40FC-B82A46D67EE1}"/>
              </a:ext>
            </a:extLst>
          </p:cNvPr>
          <p:cNvSpPr>
            <a:spLocks noGrp="1"/>
          </p:cNvSpPr>
          <p:nvPr>
            <p:ph type="title"/>
          </p:nvPr>
        </p:nvSpPr>
        <p:spPr>
          <a:xfrm>
            <a:off x="843721" y="2300"/>
            <a:ext cx="10789920" cy="583721"/>
          </a:xfrm>
        </p:spPr>
        <p:txBody>
          <a:bodyPr anchor="t">
            <a:normAutofit/>
          </a:bodyPr>
          <a:lstStyle/>
          <a:p>
            <a:r>
              <a:rPr lang="en-GB"/>
              <a:t>Selecting a Machine/Deep Learning Tool</a:t>
            </a:r>
            <a:endParaRPr lang="en-US"/>
          </a:p>
        </p:txBody>
      </p:sp>
      <p:graphicFrame>
        <p:nvGraphicFramePr>
          <p:cNvPr id="26" name="Table 25">
            <a:extLst>
              <a:ext uri="{FF2B5EF4-FFF2-40B4-BE49-F238E27FC236}">
                <a16:creationId xmlns:a16="http://schemas.microsoft.com/office/drawing/2014/main" id="{053A3873-F6EE-153B-D3A6-072AD360ACF6}"/>
              </a:ext>
            </a:extLst>
          </p:cNvPr>
          <p:cNvGraphicFramePr>
            <a:graphicFrameLocks noGrp="1"/>
          </p:cNvGraphicFramePr>
          <p:nvPr>
            <p:extLst>
              <p:ext uri="{D42A27DB-BD31-4B8C-83A1-F6EECF244321}">
                <p14:modId xmlns:p14="http://schemas.microsoft.com/office/powerpoint/2010/main" val="3098084652"/>
              </p:ext>
            </p:extLst>
          </p:nvPr>
        </p:nvGraphicFramePr>
        <p:xfrm>
          <a:off x="0" y="1484489"/>
          <a:ext cx="12192000" cy="1828800"/>
        </p:xfrm>
        <a:graphic>
          <a:graphicData uri="http://schemas.openxmlformats.org/drawingml/2006/table">
            <a:tbl>
              <a:tblPr bandRow="1">
                <a:tableStyleId>{5C22544A-7EE6-4342-B048-85BDC9FD1C3A}</a:tableStyleId>
              </a:tblPr>
              <a:tblGrid>
                <a:gridCol w="6096000">
                  <a:extLst>
                    <a:ext uri="{9D8B030D-6E8A-4147-A177-3AD203B41FA5}">
                      <a16:colId xmlns:a16="http://schemas.microsoft.com/office/drawing/2014/main" val="2829135501"/>
                    </a:ext>
                  </a:extLst>
                </a:gridCol>
                <a:gridCol w="6096000">
                  <a:extLst>
                    <a:ext uri="{9D8B030D-6E8A-4147-A177-3AD203B41FA5}">
                      <a16:colId xmlns:a16="http://schemas.microsoft.com/office/drawing/2014/main" val="3035983718"/>
                    </a:ext>
                  </a:extLst>
                </a:gridCol>
              </a:tblGrid>
              <a:tr h="0">
                <a:tc>
                  <a:txBody>
                    <a:bodyPr/>
                    <a:lstStyle/>
                    <a:p>
                      <a:pPr>
                        <a:buNone/>
                      </a:pPr>
                      <a:r>
                        <a:rPr lang="en-GB"/>
                        <a:t>✅ Pros</a:t>
                      </a:r>
                    </a:p>
                  </a:txBody>
                  <a:tcPr anchor="ctr">
                    <a:lnL>
                      <a:noFill/>
                    </a:lnL>
                    <a:lnR>
                      <a:noFill/>
                    </a:lnR>
                    <a:lnT>
                      <a:noFill/>
                    </a:lnT>
                    <a:lnB>
                      <a:noFill/>
                    </a:lnB>
                    <a:noFill/>
                  </a:tcPr>
                </a:tc>
                <a:tc>
                  <a:txBody>
                    <a:bodyPr/>
                    <a:lstStyle/>
                    <a:p>
                      <a:pPr>
                        <a:buNone/>
                      </a:pPr>
                      <a:r>
                        <a:rPr lang="en-GB"/>
                        <a:t>❌ Cons</a:t>
                      </a:r>
                    </a:p>
                  </a:txBody>
                  <a:tcPr anchor="ctr">
                    <a:lnL>
                      <a:noFill/>
                    </a:lnL>
                    <a:lnR>
                      <a:noFill/>
                    </a:lnR>
                    <a:lnT>
                      <a:noFill/>
                    </a:lnT>
                    <a:lnB>
                      <a:noFill/>
                    </a:lnB>
                    <a:noFill/>
                  </a:tcPr>
                </a:tc>
                <a:extLst>
                  <a:ext uri="{0D108BD9-81ED-4DB2-BD59-A6C34878D82A}">
                    <a16:rowId xmlns:a16="http://schemas.microsoft.com/office/drawing/2014/main" val="2471911297"/>
                  </a:ext>
                </a:extLst>
              </a:tr>
              <a:tr h="0">
                <a:tc>
                  <a:txBody>
                    <a:bodyPr/>
                    <a:lstStyle/>
                    <a:p>
                      <a:pPr>
                        <a:buNone/>
                      </a:pPr>
                      <a:r>
                        <a:rPr lang="en-GB"/>
                        <a:t>Excellent accuracy, robust in competitions</a:t>
                      </a:r>
                    </a:p>
                  </a:txBody>
                  <a:tcPr anchor="ctr">
                    <a:lnL>
                      <a:noFill/>
                    </a:lnL>
                    <a:lnR>
                      <a:noFill/>
                    </a:lnR>
                    <a:lnT>
                      <a:noFill/>
                    </a:lnT>
                    <a:lnB>
                      <a:noFill/>
                    </a:lnB>
                    <a:noFill/>
                  </a:tcPr>
                </a:tc>
                <a:tc>
                  <a:txBody>
                    <a:bodyPr/>
                    <a:lstStyle/>
                    <a:p>
                      <a:pPr>
                        <a:buNone/>
                      </a:pPr>
                      <a:r>
                        <a:rPr lang="en-GB"/>
                        <a:t>Slower than LightGBM for large datasets</a:t>
                      </a:r>
                    </a:p>
                  </a:txBody>
                  <a:tcPr anchor="ctr">
                    <a:lnL>
                      <a:noFill/>
                    </a:lnL>
                    <a:lnR>
                      <a:noFill/>
                    </a:lnR>
                    <a:lnT>
                      <a:noFill/>
                    </a:lnT>
                    <a:lnB>
                      <a:noFill/>
                    </a:lnB>
                    <a:noFill/>
                  </a:tcPr>
                </a:tc>
                <a:extLst>
                  <a:ext uri="{0D108BD9-81ED-4DB2-BD59-A6C34878D82A}">
                    <a16:rowId xmlns:a16="http://schemas.microsoft.com/office/drawing/2014/main" val="945648667"/>
                  </a:ext>
                </a:extLst>
              </a:tr>
              <a:tr h="0">
                <a:tc>
                  <a:txBody>
                    <a:bodyPr/>
                    <a:lstStyle/>
                    <a:p>
                      <a:pPr>
                        <a:buNone/>
                      </a:pPr>
                      <a:r>
                        <a:rPr lang="en-GB"/>
                        <a:t>Good regularization options (L1, L2, etc.)</a:t>
                      </a:r>
                    </a:p>
                  </a:txBody>
                  <a:tcPr anchor="ctr">
                    <a:lnL>
                      <a:noFill/>
                    </a:lnL>
                    <a:lnR>
                      <a:noFill/>
                    </a:lnR>
                    <a:lnT>
                      <a:noFill/>
                    </a:lnT>
                    <a:lnB>
                      <a:noFill/>
                    </a:lnB>
                    <a:noFill/>
                  </a:tcPr>
                </a:tc>
                <a:tc>
                  <a:txBody>
                    <a:bodyPr/>
                    <a:lstStyle/>
                    <a:p>
                      <a:pPr>
                        <a:buNone/>
                      </a:pPr>
                      <a:r>
                        <a:rPr lang="en-GB"/>
                        <a:t>Manual encoding for categorical data</a:t>
                      </a:r>
                    </a:p>
                  </a:txBody>
                  <a:tcPr anchor="ctr">
                    <a:lnL>
                      <a:noFill/>
                    </a:lnL>
                    <a:lnR>
                      <a:noFill/>
                    </a:lnR>
                    <a:lnT>
                      <a:noFill/>
                    </a:lnT>
                    <a:lnB>
                      <a:noFill/>
                    </a:lnB>
                    <a:noFill/>
                  </a:tcPr>
                </a:tc>
                <a:extLst>
                  <a:ext uri="{0D108BD9-81ED-4DB2-BD59-A6C34878D82A}">
                    <a16:rowId xmlns:a16="http://schemas.microsoft.com/office/drawing/2014/main" val="770496661"/>
                  </a:ext>
                </a:extLst>
              </a:tr>
              <a:tr h="0">
                <a:tc>
                  <a:txBody>
                    <a:bodyPr/>
                    <a:lstStyle/>
                    <a:p>
                      <a:pPr>
                        <a:buNone/>
                      </a:pPr>
                      <a:r>
                        <a:rPr lang="en-GB"/>
                        <a:t>Active community and support</a:t>
                      </a:r>
                    </a:p>
                  </a:txBody>
                  <a:tcPr anchor="ctr">
                    <a:lnL>
                      <a:noFill/>
                    </a:lnL>
                    <a:lnR>
                      <a:noFill/>
                    </a:lnR>
                    <a:lnT>
                      <a:noFill/>
                    </a:lnT>
                    <a:lnB>
                      <a:noFill/>
                    </a:lnB>
                    <a:noFill/>
                  </a:tcPr>
                </a:tc>
                <a:tc>
                  <a:txBody>
                    <a:bodyPr/>
                    <a:lstStyle/>
                    <a:p>
                      <a:pPr>
                        <a:buNone/>
                      </a:pPr>
                      <a:r>
                        <a:rPr lang="en-GB"/>
                        <a:t>Higher memory usage</a:t>
                      </a:r>
                    </a:p>
                  </a:txBody>
                  <a:tcPr anchor="ctr">
                    <a:lnL>
                      <a:noFill/>
                    </a:lnL>
                    <a:lnR>
                      <a:noFill/>
                    </a:lnR>
                    <a:lnT>
                      <a:noFill/>
                    </a:lnT>
                    <a:lnB>
                      <a:noFill/>
                    </a:lnB>
                    <a:noFill/>
                  </a:tcPr>
                </a:tc>
                <a:extLst>
                  <a:ext uri="{0D108BD9-81ED-4DB2-BD59-A6C34878D82A}">
                    <a16:rowId xmlns:a16="http://schemas.microsoft.com/office/drawing/2014/main" val="833273569"/>
                  </a:ext>
                </a:extLst>
              </a:tr>
              <a:tr h="0">
                <a:tc>
                  <a:txBody>
                    <a:bodyPr/>
                    <a:lstStyle/>
                    <a:p>
                      <a:pPr>
                        <a:buNone/>
                      </a:pPr>
                      <a:r>
                        <a:rPr lang="en-GB"/>
                        <a:t>Wide adoption and platform integration</a:t>
                      </a:r>
                    </a:p>
                  </a:txBody>
                  <a:tcPr anchor="ctr">
                    <a:lnL>
                      <a:noFill/>
                    </a:lnL>
                    <a:lnR>
                      <a:noFill/>
                    </a:lnR>
                    <a:lnT>
                      <a:noFill/>
                    </a:lnT>
                    <a:lnB>
                      <a:noFill/>
                    </a:lnB>
                    <a:noFill/>
                  </a:tcPr>
                </a:tc>
                <a:tc>
                  <a:txBody>
                    <a:bodyPr/>
                    <a:lstStyle/>
                    <a:p>
                      <a:pPr>
                        <a:buNone/>
                      </a:pPr>
                      <a:r>
                        <a:rPr lang="en-GB"/>
                        <a:t>More hyperparameters to tune</a:t>
                      </a:r>
                    </a:p>
                  </a:txBody>
                  <a:tcPr anchor="ctr">
                    <a:lnL>
                      <a:noFill/>
                    </a:lnL>
                    <a:lnR>
                      <a:noFill/>
                    </a:lnR>
                    <a:lnT>
                      <a:noFill/>
                    </a:lnT>
                    <a:lnB>
                      <a:noFill/>
                    </a:lnB>
                    <a:noFill/>
                  </a:tcPr>
                </a:tc>
                <a:extLst>
                  <a:ext uri="{0D108BD9-81ED-4DB2-BD59-A6C34878D82A}">
                    <a16:rowId xmlns:a16="http://schemas.microsoft.com/office/drawing/2014/main" val="2801713789"/>
                  </a:ext>
                </a:extLst>
              </a:tr>
            </a:tbl>
          </a:graphicData>
        </a:graphic>
      </p:graphicFrame>
      <p:sp>
        <p:nvSpPr>
          <p:cNvPr id="27" name="TextBox 26">
            <a:extLst>
              <a:ext uri="{FF2B5EF4-FFF2-40B4-BE49-F238E27FC236}">
                <a16:creationId xmlns:a16="http://schemas.microsoft.com/office/drawing/2014/main" id="{BC386176-16A1-2C63-4F42-E27AADD58A38}"/>
              </a:ext>
            </a:extLst>
          </p:cNvPr>
          <p:cNvSpPr txBox="1"/>
          <p:nvPr/>
        </p:nvSpPr>
        <p:spPr>
          <a:xfrm>
            <a:off x="81844" y="829734"/>
            <a:ext cx="59464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XGBoost – Pros &amp; Cons</a:t>
            </a:r>
          </a:p>
          <a:p>
            <a:endParaRPr lang="en-US"/>
          </a:p>
        </p:txBody>
      </p:sp>
      <p:graphicFrame>
        <p:nvGraphicFramePr>
          <p:cNvPr id="29" name="Table 28">
            <a:extLst>
              <a:ext uri="{FF2B5EF4-FFF2-40B4-BE49-F238E27FC236}">
                <a16:creationId xmlns:a16="http://schemas.microsoft.com/office/drawing/2014/main" id="{33089F1B-18C5-6327-4E01-4B4298D507D2}"/>
              </a:ext>
            </a:extLst>
          </p:cNvPr>
          <p:cNvGraphicFramePr>
            <a:graphicFrameLocks noGrp="1"/>
          </p:cNvGraphicFramePr>
          <p:nvPr>
            <p:extLst>
              <p:ext uri="{D42A27DB-BD31-4B8C-83A1-F6EECF244321}">
                <p14:modId xmlns:p14="http://schemas.microsoft.com/office/powerpoint/2010/main" val="1561929682"/>
              </p:ext>
            </p:extLst>
          </p:nvPr>
        </p:nvGraphicFramePr>
        <p:xfrm>
          <a:off x="42333" y="4673600"/>
          <a:ext cx="12192000" cy="1828800"/>
        </p:xfrm>
        <a:graphic>
          <a:graphicData uri="http://schemas.openxmlformats.org/drawingml/2006/table">
            <a:tbl>
              <a:tblPr bandRow="1">
                <a:tableStyleId>{5C22544A-7EE6-4342-B048-85BDC9FD1C3A}</a:tableStyleId>
              </a:tblPr>
              <a:tblGrid>
                <a:gridCol w="6096000">
                  <a:extLst>
                    <a:ext uri="{9D8B030D-6E8A-4147-A177-3AD203B41FA5}">
                      <a16:colId xmlns:a16="http://schemas.microsoft.com/office/drawing/2014/main" val="1254209464"/>
                    </a:ext>
                  </a:extLst>
                </a:gridCol>
                <a:gridCol w="6096000">
                  <a:extLst>
                    <a:ext uri="{9D8B030D-6E8A-4147-A177-3AD203B41FA5}">
                      <a16:colId xmlns:a16="http://schemas.microsoft.com/office/drawing/2014/main" val="2581061336"/>
                    </a:ext>
                  </a:extLst>
                </a:gridCol>
              </a:tblGrid>
              <a:tr h="0">
                <a:tc>
                  <a:txBody>
                    <a:bodyPr/>
                    <a:lstStyle/>
                    <a:p>
                      <a:pPr>
                        <a:buNone/>
                      </a:pPr>
                      <a:r>
                        <a:rPr lang="en-GB"/>
                        <a:t>✅ Pros</a:t>
                      </a:r>
                    </a:p>
                  </a:txBody>
                  <a:tcPr anchor="ctr">
                    <a:lnL>
                      <a:noFill/>
                    </a:lnL>
                    <a:lnR>
                      <a:noFill/>
                    </a:lnR>
                    <a:lnT>
                      <a:noFill/>
                    </a:lnT>
                    <a:lnB>
                      <a:noFill/>
                    </a:lnB>
                    <a:noFill/>
                  </a:tcPr>
                </a:tc>
                <a:tc>
                  <a:txBody>
                    <a:bodyPr/>
                    <a:lstStyle/>
                    <a:p>
                      <a:pPr>
                        <a:buNone/>
                      </a:pPr>
                      <a:r>
                        <a:rPr lang="en-GB"/>
                        <a:t>❌ Cons</a:t>
                      </a:r>
                    </a:p>
                  </a:txBody>
                  <a:tcPr anchor="ctr">
                    <a:lnL>
                      <a:noFill/>
                    </a:lnL>
                    <a:lnR>
                      <a:noFill/>
                    </a:lnR>
                    <a:lnT>
                      <a:noFill/>
                    </a:lnT>
                    <a:lnB>
                      <a:noFill/>
                    </a:lnB>
                    <a:noFill/>
                  </a:tcPr>
                </a:tc>
                <a:extLst>
                  <a:ext uri="{0D108BD9-81ED-4DB2-BD59-A6C34878D82A}">
                    <a16:rowId xmlns:a16="http://schemas.microsoft.com/office/drawing/2014/main" val="3591728681"/>
                  </a:ext>
                </a:extLst>
              </a:tr>
              <a:tr h="0">
                <a:tc>
                  <a:txBody>
                    <a:bodyPr/>
                    <a:lstStyle/>
                    <a:p>
                      <a:pPr>
                        <a:buNone/>
                      </a:pPr>
                      <a:r>
                        <a:rPr lang="en-GB"/>
                        <a:t>Native support for categorical features</a:t>
                      </a:r>
                    </a:p>
                  </a:txBody>
                  <a:tcPr anchor="ctr">
                    <a:lnL>
                      <a:noFill/>
                    </a:lnL>
                    <a:lnR>
                      <a:noFill/>
                    </a:lnR>
                    <a:lnT>
                      <a:noFill/>
                    </a:lnT>
                    <a:lnB>
                      <a:noFill/>
                    </a:lnB>
                    <a:noFill/>
                  </a:tcPr>
                </a:tc>
                <a:tc>
                  <a:txBody>
                    <a:bodyPr/>
                    <a:lstStyle/>
                    <a:p>
                      <a:pPr>
                        <a:buNone/>
                      </a:pPr>
                      <a:r>
                        <a:rPr lang="en-GB"/>
                        <a:t>Slower training than LightGBM</a:t>
                      </a:r>
                    </a:p>
                  </a:txBody>
                  <a:tcPr anchor="ctr">
                    <a:lnL>
                      <a:noFill/>
                    </a:lnL>
                    <a:lnR>
                      <a:noFill/>
                    </a:lnR>
                    <a:lnT>
                      <a:noFill/>
                    </a:lnT>
                    <a:lnB>
                      <a:noFill/>
                    </a:lnB>
                    <a:noFill/>
                  </a:tcPr>
                </a:tc>
                <a:extLst>
                  <a:ext uri="{0D108BD9-81ED-4DB2-BD59-A6C34878D82A}">
                    <a16:rowId xmlns:a16="http://schemas.microsoft.com/office/drawing/2014/main" val="3044791755"/>
                  </a:ext>
                </a:extLst>
              </a:tr>
              <a:tr h="0">
                <a:tc>
                  <a:txBody>
                    <a:bodyPr/>
                    <a:lstStyle/>
                    <a:p>
                      <a:pPr>
                        <a:buNone/>
                      </a:pPr>
                      <a:r>
                        <a:rPr lang="en-GB"/>
                        <a:t>Strong default parameters (less tuning)</a:t>
                      </a:r>
                    </a:p>
                  </a:txBody>
                  <a:tcPr anchor="ctr">
                    <a:lnL>
                      <a:noFill/>
                    </a:lnL>
                    <a:lnR>
                      <a:noFill/>
                    </a:lnR>
                    <a:lnT>
                      <a:noFill/>
                    </a:lnT>
                    <a:lnB>
                      <a:noFill/>
                    </a:lnB>
                    <a:noFill/>
                  </a:tcPr>
                </a:tc>
                <a:tc>
                  <a:txBody>
                    <a:bodyPr/>
                    <a:lstStyle/>
                    <a:p>
                      <a:pPr>
                        <a:buNone/>
                      </a:pPr>
                      <a:r>
                        <a:rPr lang="en-GB"/>
                        <a:t>Slightly newer, smaller community</a:t>
                      </a:r>
                    </a:p>
                  </a:txBody>
                  <a:tcPr anchor="ctr">
                    <a:lnL>
                      <a:noFill/>
                    </a:lnL>
                    <a:lnR>
                      <a:noFill/>
                    </a:lnR>
                    <a:lnT>
                      <a:noFill/>
                    </a:lnT>
                    <a:lnB>
                      <a:noFill/>
                    </a:lnB>
                    <a:noFill/>
                  </a:tcPr>
                </a:tc>
                <a:extLst>
                  <a:ext uri="{0D108BD9-81ED-4DB2-BD59-A6C34878D82A}">
                    <a16:rowId xmlns:a16="http://schemas.microsoft.com/office/drawing/2014/main" val="1674287533"/>
                  </a:ext>
                </a:extLst>
              </a:tr>
              <a:tr h="0">
                <a:tc>
                  <a:txBody>
                    <a:bodyPr/>
                    <a:lstStyle/>
                    <a:p>
                      <a:pPr>
                        <a:buNone/>
                      </a:pPr>
                      <a:r>
                        <a:rPr lang="en-GB"/>
                        <a:t>Good handling of overfitting (ordered boosting)</a:t>
                      </a:r>
                    </a:p>
                  </a:txBody>
                  <a:tcPr anchor="ctr">
                    <a:lnL>
                      <a:noFill/>
                    </a:lnL>
                    <a:lnR>
                      <a:noFill/>
                    </a:lnR>
                    <a:lnT>
                      <a:noFill/>
                    </a:lnT>
                    <a:lnB>
                      <a:noFill/>
                    </a:lnB>
                    <a:noFill/>
                  </a:tcPr>
                </a:tc>
                <a:tc>
                  <a:txBody>
                    <a:bodyPr/>
                    <a:lstStyle/>
                    <a:p>
                      <a:pPr>
                        <a:buNone/>
                      </a:pPr>
                      <a:r>
                        <a:rPr lang="en-GB"/>
                        <a:t>Slightly more memory usage</a:t>
                      </a:r>
                    </a:p>
                  </a:txBody>
                  <a:tcPr anchor="ctr">
                    <a:lnL>
                      <a:noFill/>
                    </a:lnL>
                    <a:lnR>
                      <a:noFill/>
                    </a:lnR>
                    <a:lnT>
                      <a:noFill/>
                    </a:lnT>
                    <a:lnB>
                      <a:noFill/>
                    </a:lnB>
                    <a:noFill/>
                  </a:tcPr>
                </a:tc>
                <a:extLst>
                  <a:ext uri="{0D108BD9-81ED-4DB2-BD59-A6C34878D82A}">
                    <a16:rowId xmlns:a16="http://schemas.microsoft.com/office/drawing/2014/main" val="57452455"/>
                  </a:ext>
                </a:extLst>
              </a:tr>
              <a:tr h="0">
                <a:tc>
                  <a:txBody>
                    <a:bodyPr/>
                    <a:lstStyle/>
                    <a:p>
                      <a:pPr>
                        <a:buNone/>
                      </a:pPr>
                      <a:r>
                        <a:rPr lang="en-GB"/>
                        <a:t>Fast and optimized inference</a:t>
                      </a:r>
                    </a:p>
                  </a:txBody>
                  <a:tcPr anchor="ctr">
                    <a:lnL>
                      <a:noFill/>
                    </a:lnL>
                    <a:lnR>
                      <a:noFill/>
                    </a:lnR>
                    <a:lnT>
                      <a:noFill/>
                    </a:lnT>
                    <a:lnB>
                      <a:noFill/>
                    </a:lnB>
                    <a:noFill/>
                  </a:tcPr>
                </a:tc>
                <a:tc>
                  <a:txBody>
                    <a:bodyPr/>
                    <a:lstStyle/>
                    <a:p>
                      <a:pPr>
                        <a:buNone/>
                      </a:pPr>
                      <a:r>
                        <a:rPr lang="en-GB"/>
                        <a:t>Less control over tree structure</a:t>
                      </a:r>
                    </a:p>
                  </a:txBody>
                  <a:tcPr anchor="ctr">
                    <a:lnL>
                      <a:noFill/>
                    </a:lnL>
                    <a:lnR>
                      <a:noFill/>
                    </a:lnR>
                    <a:lnT>
                      <a:noFill/>
                    </a:lnT>
                    <a:lnB>
                      <a:noFill/>
                    </a:lnB>
                    <a:noFill/>
                  </a:tcPr>
                </a:tc>
                <a:extLst>
                  <a:ext uri="{0D108BD9-81ED-4DB2-BD59-A6C34878D82A}">
                    <a16:rowId xmlns:a16="http://schemas.microsoft.com/office/drawing/2014/main" val="3080841920"/>
                  </a:ext>
                </a:extLst>
              </a:tr>
            </a:tbl>
          </a:graphicData>
        </a:graphic>
      </p:graphicFrame>
      <p:sp>
        <p:nvSpPr>
          <p:cNvPr id="30" name="TextBox 29">
            <a:extLst>
              <a:ext uri="{FF2B5EF4-FFF2-40B4-BE49-F238E27FC236}">
                <a16:creationId xmlns:a16="http://schemas.microsoft.com/office/drawing/2014/main" id="{42B7B23C-FAD7-0532-6AC6-A2A6303ABE22}"/>
              </a:ext>
            </a:extLst>
          </p:cNvPr>
          <p:cNvSpPr txBox="1"/>
          <p:nvPr/>
        </p:nvSpPr>
        <p:spPr>
          <a:xfrm>
            <a:off x="-2822" y="4018844"/>
            <a:ext cx="75409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CatBoost – Pros &amp; Cons</a:t>
            </a:r>
          </a:p>
          <a:p>
            <a:endParaRPr lang="en-US"/>
          </a:p>
        </p:txBody>
      </p:sp>
    </p:spTree>
    <p:extLst>
      <p:ext uri="{BB962C8B-B14F-4D97-AF65-F5344CB8AC3E}">
        <p14:creationId xmlns:p14="http://schemas.microsoft.com/office/powerpoint/2010/main" val="2261182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F9BFE-3F00-F045-AFC1-DBA4C2A40E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A8AB6F-3C5E-2900-D771-6310D92D7ED8}"/>
              </a:ext>
            </a:extLst>
          </p:cNvPr>
          <p:cNvSpPr>
            <a:spLocks noGrp="1"/>
          </p:cNvSpPr>
          <p:nvPr>
            <p:ph type="title"/>
          </p:nvPr>
        </p:nvSpPr>
        <p:spPr>
          <a:xfrm>
            <a:off x="843721" y="2300"/>
            <a:ext cx="10789920" cy="583721"/>
          </a:xfrm>
        </p:spPr>
        <p:txBody>
          <a:bodyPr anchor="t">
            <a:normAutofit/>
          </a:bodyPr>
          <a:lstStyle/>
          <a:p>
            <a:r>
              <a:rPr lang="en-GB"/>
              <a:t>Selecting a Machine/Deep Learning Tool</a:t>
            </a:r>
            <a:endParaRPr lang="en-US"/>
          </a:p>
        </p:txBody>
      </p:sp>
      <p:graphicFrame>
        <p:nvGraphicFramePr>
          <p:cNvPr id="4" name="Table 3">
            <a:extLst>
              <a:ext uri="{FF2B5EF4-FFF2-40B4-BE49-F238E27FC236}">
                <a16:creationId xmlns:a16="http://schemas.microsoft.com/office/drawing/2014/main" id="{4FB90BE9-2E9E-E82B-E2EF-04B1732742D9}"/>
              </a:ext>
            </a:extLst>
          </p:cNvPr>
          <p:cNvGraphicFramePr>
            <a:graphicFrameLocks noGrp="1"/>
          </p:cNvGraphicFramePr>
          <p:nvPr>
            <p:extLst>
              <p:ext uri="{D42A27DB-BD31-4B8C-83A1-F6EECF244321}">
                <p14:modId xmlns:p14="http://schemas.microsoft.com/office/powerpoint/2010/main" val="4142222304"/>
              </p:ext>
            </p:extLst>
          </p:nvPr>
        </p:nvGraphicFramePr>
        <p:xfrm>
          <a:off x="28222" y="1446106"/>
          <a:ext cx="12192000" cy="2103120"/>
        </p:xfrm>
        <a:graphic>
          <a:graphicData uri="http://schemas.openxmlformats.org/drawingml/2006/table">
            <a:tbl>
              <a:tblPr bandRow="1">
                <a:tableStyleId>{5C22544A-7EE6-4342-B048-85BDC9FD1C3A}</a:tableStyleId>
              </a:tblPr>
              <a:tblGrid>
                <a:gridCol w="6096000">
                  <a:extLst>
                    <a:ext uri="{9D8B030D-6E8A-4147-A177-3AD203B41FA5}">
                      <a16:colId xmlns:a16="http://schemas.microsoft.com/office/drawing/2014/main" val="865960662"/>
                    </a:ext>
                  </a:extLst>
                </a:gridCol>
                <a:gridCol w="6096000">
                  <a:extLst>
                    <a:ext uri="{9D8B030D-6E8A-4147-A177-3AD203B41FA5}">
                      <a16:colId xmlns:a16="http://schemas.microsoft.com/office/drawing/2014/main" val="109924030"/>
                    </a:ext>
                  </a:extLst>
                </a:gridCol>
              </a:tblGrid>
              <a:tr h="0">
                <a:tc>
                  <a:txBody>
                    <a:bodyPr/>
                    <a:lstStyle/>
                    <a:p>
                      <a:pPr>
                        <a:buNone/>
                      </a:pPr>
                      <a:r>
                        <a:rPr lang="en-GB"/>
                        <a:t>✅ Pros</a:t>
                      </a:r>
                    </a:p>
                  </a:txBody>
                  <a:tcPr anchor="ctr">
                    <a:lnL>
                      <a:noFill/>
                    </a:lnL>
                    <a:lnR>
                      <a:noFill/>
                    </a:lnR>
                    <a:lnT>
                      <a:noFill/>
                    </a:lnT>
                    <a:lnB>
                      <a:noFill/>
                    </a:lnB>
                    <a:noFill/>
                  </a:tcPr>
                </a:tc>
                <a:tc>
                  <a:txBody>
                    <a:bodyPr/>
                    <a:lstStyle/>
                    <a:p>
                      <a:pPr>
                        <a:buNone/>
                      </a:pPr>
                      <a:r>
                        <a:rPr lang="en-GB"/>
                        <a:t>❌ Cons</a:t>
                      </a:r>
                    </a:p>
                  </a:txBody>
                  <a:tcPr anchor="ctr">
                    <a:lnL>
                      <a:noFill/>
                    </a:lnL>
                    <a:lnR>
                      <a:noFill/>
                    </a:lnR>
                    <a:lnT>
                      <a:noFill/>
                    </a:lnT>
                    <a:lnB>
                      <a:noFill/>
                    </a:lnB>
                    <a:noFill/>
                  </a:tcPr>
                </a:tc>
                <a:extLst>
                  <a:ext uri="{0D108BD9-81ED-4DB2-BD59-A6C34878D82A}">
                    <a16:rowId xmlns:a16="http://schemas.microsoft.com/office/drawing/2014/main" val="2248985806"/>
                  </a:ext>
                </a:extLst>
              </a:tr>
              <a:tr h="0">
                <a:tc>
                  <a:txBody>
                    <a:bodyPr/>
                    <a:lstStyle/>
                    <a:p>
                      <a:pPr>
                        <a:buNone/>
                      </a:pPr>
                      <a:r>
                        <a:rPr lang="en-GB"/>
                        <a:t>Very fast training, especially on large data</a:t>
                      </a:r>
                    </a:p>
                  </a:txBody>
                  <a:tcPr anchor="ctr">
                    <a:lnL>
                      <a:noFill/>
                    </a:lnL>
                    <a:lnR>
                      <a:noFill/>
                    </a:lnR>
                    <a:lnT>
                      <a:noFill/>
                    </a:lnT>
                    <a:lnB>
                      <a:noFill/>
                    </a:lnB>
                    <a:noFill/>
                  </a:tcPr>
                </a:tc>
                <a:tc>
                  <a:txBody>
                    <a:bodyPr/>
                    <a:lstStyle/>
                    <a:p>
                      <a:pPr>
                        <a:buNone/>
                      </a:pPr>
                      <a:r>
                        <a:rPr lang="en-GB"/>
                        <a:t>Can overfit (leaf-wise growth)</a:t>
                      </a:r>
                    </a:p>
                  </a:txBody>
                  <a:tcPr anchor="ctr">
                    <a:lnL>
                      <a:noFill/>
                    </a:lnL>
                    <a:lnR>
                      <a:noFill/>
                    </a:lnR>
                    <a:lnT>
                      <a:noFill/>
                    </a:lnT>
                    <a:lnB>
                      <a:noFill/>
                    </a:lnB>
                    <a:noFill/>
                  </a:tcPr>
                </a:tc>
                <a:extLst>
                  <a:ext uri="{0D108BD9-81ED-4DB2-BD59-A6C34878D82A}">
                    <a16:rowId xmlns:a16="http://schemas.microsoft.com/office/drawing/2014/main" val="1241954287"/>
                  </a:ext>
                </a:extLst>
              </a:tr>
              <a:tr h="0">
                <a:tc>
                  <a:txBody>
                    <a:bodyPr/>
                    <a:lstStyle/>
                    <a:p>
                      <a:pPr>
                        <a:buNone/>
                      </a:pPr>
                      <a:r>
                        <a:rPr lang="en-GB"/>
                        <a:t>Lower memory usage (via histogram binning, EFB)</a:t>
                      </a:r>
                    </a:p>
                  </a:txBody>
                  <a:tcPr anchor="ctr">
                    <a:lnL>
                      <a:noFill/>
                    </a:lnL>
                    <a:lnR>
                      <a:noFill/>
                    </a:lnR>
                    <a:lnT>
                      <a:noFill/>
                    </a:lnT>
                    <a:lnB>
                      <a:noFill/>
                    </a:lnB>
                    <a:noFill/>
                  </a:tcPr>
                </a:tc>
                <a:tc>
                  <a:txBody>
                    <a:bodyPr/>
                    <a:lstStyle/>
                    <a:p>
                      <a:pPr>
                        <a:buNone/>
                      </a:pPr>
                      <a:r>
                        <a:rPr lang="en-GB"/>
                        <a:t>Categorical support exists but less seamless than CatBoost</a:t>
                      </a:r>
                    </a:p>
                  </a:txBody>
                  <a:tcPr anchor="ctr">
                    <a:lnL>
                      <a:noFill/>
                    </a:lnL>
                    <a:lnR>
                      <a:noFill/>
                    </a:lnR>
                    <a:lnT>
                      <a:noFill/>
                    </a:lnT>
                    <a:lnB>
                      <a:noFill/>
                    </a:lnB>
                    <a:noFill/>
                  </a:tcPr>
                </a:tc>
                <a:extLst>
                  <a:ext uri="{0D108BD9-81ED-4DB2-BD59-A6C34878D82A}">
                    <a16:rowId xmlns:a16="http://schemas.microsoft.com/office/drawing/2014/main" val="379853289"/>
                  </a:ext>
                </a:extLst>
              </a:tr>
              <a:tr h="0">
                <a:tc>
                  <a:txBody>
                    <a:bodyPr/>
                    <a:lstStyle/>
                    <a:p>
                      <a:pPr>
                        <a:buNone/>
                      </a:pPr>
                      <a:r>
                        <a:rPr lang="en-GB"/>
                        <a:t>Highly scalable</a:t>
                      </a:r>
                    </a:p>
                  </a:txBody>
                  <a:tcPr anchor="ctr">
                    <a:lnL>
                      <a:noFill/>
                    </a:lnL>
                    <a:lnR>
                      <a:noFill/>
                    </a:lnR>
                    <a:lnT>
                      <a:noFill/>
                    </a:lnT>
                    <a:lnB>
                      <a:noFill/>
                    </a:lnB>
                    <a:noFill/>
                  </a:tcPr>
                </a:tc>
                <a:tc>
                  <a:txBody>
                    <a:bodyPr/>
                    <a:lstStyle/>
                    <a:p>
                      <a:pPr>
                        <a:buNone/>
                      </a:pPr>
                      <a:r>
                        <a:rPr lang="en-GB"/>
                        <a:t>Complex hyperparameter tuning</a:t>
                      </a:r>
                    </a:p>
                  </a:txBody>
                  <a:tcPr anchor="ctr">
                    <a:lnL>
                      <a:noFill/>
                    </a:lnL>
                    <a:lnR>
                      <a:noFill/>
                    </a:lnR>
                    <a:lnT>
                      <a:noFill/>
                    </a:lnT>
                    <a:lnB>
                      <a:noFill/>
                    </a:lnB>
                    <a:noFill/>
                  </a:tcPr>
                </a:tc>
                <a:extLst>
                  <a:ext uri="{0D108BD9-81ED-4DB2-BD59-A6C34878D82A}">
                    <a16:rowId xmlns:a16="http://schemas.microsoft.com/office/drawing/2014/main" val="713461313"/>
                  </a:ext>
                </a:extLst>
              </a:tr>
              <a:tr h="0">
                <a:tc>
                  <a:txBody>
                    <a:bodyPr/>
                    <a:lstStyle/>
                    <a:p>
                      <a:pPr>
                        <a:buNone/>
                      </a:pPr>
                      <a:r>
                        <a:rPr lang="en-GB"/>
                        <a:t>Great for numerical-heavy datasets</a:t>
                      </a:r>
                    </a:p>
                  </a:txBody>
                  <a:tcPr anchor="ctr">
                    <a:lnL>
                      <a:noFill/>
                    </a:lnL>
                    <a:lnR>
                      <a:noFill/>
                    </a:lnR>
                    <a:lnT>
                      <a:noFill/>
                    </a:lnT>
                    <a:lnB>
                      <a:noFill/>
                    </a:lnB>
                    <a:noFill/>
                  </a:tcPr>
                </a:tc>
                <a:tc>
                  <a:txBody>
                    <a:bodyPr/>
                    <a:lstStyle/>
                    <a:p>
                      <a:pPr>
                        <a:buNone/>
                      </a:pPr>
                      <a:r>
                        <a:rPr lang="en-GB"/>
                        <a:t>Slower for small datasets sometimes</a:t>
                      </a:r>
                    </a:p>
                  </a:txBody>
                  <a:tcPr anchor="ctr">
                    <a:lnL>
                      <a:noFill/>
                    </a:lnL>
                    <a:lnR>
                      <a:noFill/>
                    </a:lnR>
                    <a:lnT>
                      <a:noFill/>
                    </a:lnT>
                    <a:lnB>
                      <a:noFill/>
                    </a:lnB>
                    <a:noFill/>
                  </a:tcPr>
                </a:tc>
                <a:extLst>
                  <a:ext uri="{0D108BD9-81ED-4DB2-BD59-A6C34878D82A}">
                    <a16:rowId xmlns:a16="http://schemas.microsoft.com/office/drawing/2014/main" val="3157757534"/>
                  </a:ext>
                </a:extLst>
              </a:tr>
            </a:tbl>
          </a:graphicData>
        </a:graphic>
      </p:graphicFrame>
      <p:sp>
        <p:nvSpPr>
          <p:cNvPr id="5" name="TextBox 4">
            <a:extLst>
              <a:ext uri="{FF2B5EF4-FFF2-40B4-BE49-F238E27FC236}">
                <a16:creationId xmlns:a16="http://schemas.microsoft.com/office/drawing/2014/main" id="{E22FEA83-476E-21B1-4A82-3168FFDF98DC}"/>
              </a:ext>
            </a:extLst>
          </p:cNvPr>
          <p:cNvSpPr txBox="1"/>
          <p:nvPr/>
        </p:nvSpPr>
        <p:spPr>
          <a:xfrm>
            <a:off x="-2822" y="914400"/>
            <a:ext cx="51703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t>LightGBM</a:t>
            </a:r>
            <a:r>
              <a:rPr lang="en-US" b="1"/>
              <a:t> – Pros &amp; Cons</a:t>
            </a:r>
          </a:p>
          <a:p>
            <a:endParaRPr lang="en-US"/>
          </a:p>
        </p:txBody>
      </p:sp>
      <p:graphicFrame>
        <p:nvGraphicFramePr>
          <p:cNvPr id="7" name="Table 6">
            <a:extLst>
              <a:ext uri="{FF2B5EF4-FFF2-40B4-BE49-F238E27FC236}">
                <a16:creationId xmlns:a16="http://schemas.microsoft.com/office/drawing/2014/main" id="{FD8DC559-ED2D-87EF-F97B-7B10D08DB901}"/>
              </a:ext>
            </a:extLst>
          </p:cNvPr>
          <p:cNvGraphicFramePr>
            <a:graphicFrameLocks noGrp="1"/>
          </p:cNvGraphicFramePr>
          <p:nvPr>
            <p:extLst>
              <p:ext uri="{D42A27DB-BD31-4B8C-83A1-F6EECF244321}">
                <p14:modId xmlns:p14="http://schemas.microsoft.com/office/powerpoint/2010/main" val="142883988"/>
              </p:ext>
            </p:extLst>
          </p:nvPr>
        </p:nvGraphicFramePr>
        <p:xfrm>
          <a:off x="28222" y="4885267"/>
          <a:ext cx="12192000" cy="1828800"/>
        </p:xfrm>
        <a:graphic>
          <a:graphicData uri="http://schemas.openxmlformats.org/drawingml/2006/table">
            <a:tbl>
              <a:tblPr bandRow="1">
                <a:tableStyleId>{5C22544A-7EE6-4342-B048-85BDC9FD1C3A}</a:tableStyleId>
              </a:tblPr>
              <a:tblGrid>
                <a:gridCol w="6096000">
                  <a:extLst>
                    <a:ext uri="{9D8B030D-6E8A-4147-A177-3AD203B41FA5}">
                      <a16:colId xmlns:a16="http://schemas.microsoft.com/office/drawing/2014/main" val="3736157466"/>
                    </a:ext>
                  </a:extLst>
                </a:gridCol>
                <a:gridCol w="6096000">
                  <a:extLst>
                    <a:ext uri="{9D8B030D-6E8A-4147-A177-3AD203B41FA5}">
                      <a16:colId xmlns:a16="http://schemas.microsoft.com/office/drawing/2014/main" val="4004064321"/>
                    </a:ext>
                  </a:extLst>
                </a:gridCol>
              </a:tblGrid>
              <a:tr h="0">
                <a:tc>
                  <a:txBody>
                    <a:bodyPr/>
                    <a:lstStyle/>
                    <a:p>
                      <a:pPr>
                        <a:buNone/>
                      </a:pPr>
                      <a:r>
                        <a:rPr lang="en-GB"/>
                        <a:t>✅ Pros</a:t>
                      </a:r>
                    </a:p>
                  </a:txBody>
                  <a:tcPr anchor="ctr">
                    <a:lnL>
                      <a:noFill/>
                    </a:lnL>
                    <a:lnR>
                      <a:noFill/>
                    </a:lnR>
                    <a:lnT>
                      <a:noFill/>
                    </a:lnT>
                    <a:lnB>
                      <a:noFill/>
                    </a:lnB>
                    <a:noFill/>
                  </a:tcPr>
                </a:tc>
                <a:tc>
                  <a:txBody>
                    <a:bodyPr/>
                    <a:lstStyle/>
                    <a:p>
                      <a:pPr>
                        <a:buNone/>
                      </a:pPr>
                      <a:r>
                        <a:rPr lang="en-GB"/>
                        <a:t>❌ Cons</a:t>
                      </a:r>
                    </a:p>
                  </a:txBody>
                  <a:tcPr anchor="ctr">
                    <a:lnL>
                      <a:noFill/>
                    </a:lnL>
                    <a:lnR>
                      <a:noFill/>
                    </a:lnR>
                    <a:lnT>
                      <a:noFill/>
                    </a:lnT>
                    <a:lnB>
                      <a:noFill/>
                    </a:lnB>
                    <a:noFill/>
                  </a:tcPr>
                </a:tc>
                <a:extLst>
                  <a:ext uri="{0D108BD9-81ED-4DB2-BD59-A6C34878D82A}">
                    <a16:rowId xmlns:a16="http://schemas.microsoft.com/office/drawing/2014/main" val="125302196"/>
                  </a:ext>
                </a:extLst>
              </a:tr>
              <a:tr h="0">
                <a:tc>
                  <a:txBody>
                    <a:bodyPr/>
                    <a:lstStyle/>
                    <a:p>
                      <a:pPr>
                        <a:buNone/>
                      </a:pPr>
                      <a:r>
                        <a:rPr lang="en-GB"/>
                        <a:t>Easy to understand and implement</a:t>
                      </a:r>
                    </a:p>
                  </a:txBody>
                  <a:tcPr anchor="ctr">
                    <a:lnL>
                      <a:noFill/>
                    </a:lnL>
                    <a:lnR>
                      <a:noFill/>
                    </a:lnR>
                    <a:lnT>
                      <a:noFill/>
                    </a:lnT>
                    <a:lnB>
                      <a:noFill/>
                    </a:lnB>
                    <a:noFill/>
                  </a:tcPr>
                </a:tc>
                <a:tc>
                  <a:txBody>
                    <a:bodyPr/>
                    <a:lstStyle/>
                    <a:p>
                      <a:pPr>
                        <a:buNone/>
                      </a:pPr>
                      <a:r>
                        <a:rPr lang="en-GB"/>
                        <a:t>Lower performance on large/complex datasets</a:t>
                      </a:r>
                    </a:p>
                  </a:txBody>
                  <a:tcPr anchor="ctr">
                    <a:lnL>
                      <a:noFill/>
                    </a:lnL>
                    <a:lnR>
                      <a:noFill/>
                    </a:lnR>
                    <a:lnT>
                      <a:noFill/>
                    </a:lnT>
                    <a:lnB>
                      <a:noFill/>
                    </a:lnB>
                    <a:noFill/>
                  </a:tcPr>
                </a:tc>
                <a:extLst>
                  <a:ext uri="{0D108BD9-81ED-4DB2-BD59-A6C34878D82A}">
                    <a16:rowId xmlns:a16="http://schemas.microsoft.com/office/drawing/2014/main" val="323120603"/>
                  </a:ext>
                </a:extLst>
              </a:tr>
              <a:tr h="0">
                <a:tc>
                  <a:txBody>
                    <a:bodyPr/>
                    <a:lstStyle/>
                    <a:p>
                      <a:pPr>
                        <a:buNone/>
                      </a:pPr>
                      <a:r>
                        <a:rPr lang="en-GB"/>
                        <a:t>Good for teaching/learning purposes</a:t>
                      </a:r>
                    </a:p>
                  </a:txBody>
                  <a:tcPr anchor="ctr">
                    <a:lnL>
                      <a:noFill/>
                    </a:lnL>
                    <a:lnR>
                      <a:noFill/>
                    </a:lnR>
                    <a:lnT>
                      <a:noFill/>
                    </a:lnT>
                    <a:lnB>
                      <a:noFill/>
                    </a:lnB>
                    <a:noFill/>
                  </a:tcPr>
                </a:tc>
                <a:tc>
                  <a:txBody>
                    <a:bodyPr/>
                    <a:lstStyle/>
                    <a:p>
                      <a:pPr>
                        <a:buNone/>
                      </a:pPr>
                      <a:r>
                        <a:rPr lang="en-GB"/>
                        <a:t>No native GPU acceleration</a:t>
                      </a:r>
                    </a:p>
                  </a:txBody>
                  <a:tcPr anchor="ctr">
                    <a:lnL>
                      <a:noFill/>
                    </a:lnL>
                    <a:lnR>
                      <a:noFill/>
                    </a:lnR>
                    <a:lnT>
                      <a:noFill/>
                    </a:lnT>
                    <a:lnB>
                      <a:noFill/>
                    </a:lnB>
                    <a:noFill/>
                  </a:tcPr>
                </a:tc>
                <a:extLst>
                  <a:ext uri="{0D108BD9-81ED-4DB2-BD59-A6C34878D82A}">
                    <a16:rowId xmlns:a16="http://schemas.microsoft.com/office/drawing/2014/main" val="4222790829"/>
                  </a:ext>
                </a:extLst>
              </a:tr>
              <a:tr h="0">
                <a:tc>
                  <a:txBody>
                    <a:bodyPr/>
                    <a:lstStyle/>
                    <a:p>
                      <a:pPr>
                        <a:buNone/>
                      </a:pPr>
                      <a:r>
                        <a:rPr lang="en-GB"/>
                        <a:t>Fewer dependencies</a:t>
                      </a:r>
                    </a:p>
                  </a:txBody>
                  <a:tcPr anchor="ctr">
                    <a:lnL>
                      <a:noFill/>
                    </a:lnL>
                    <a:lnR>
                      <a:noFill/>
                    </a:lnR>
                    <a:lnT>
                      <a:noFill/>
                    </a:lnT>
                    <a:lnB>
                      <a:noFill/>
                    </a:lnB>
                    <a:noFill/>
                  </a:tcPr>
                </a:tc>
                <a:tc>
                  <a:txBody>
                    <a:bodyPr/>
                    <a:lstStyle/>
                    <a:p>
                      <a:pPr>
                        <a:buNone/>
                      </a:pPr>
                      <a:r>
                        <a:rPr lang="en-GB"/>
                        <a:t>Manual feature engineering required</a:t>
                      </a:r>
                    </a:p>
                  </a:txBody>
                  <a:tcPr anchor="ctr">
                    <a:lnL>
                      <a:noFill/>
                    </a:lnL>
                    <a:lnR>
                      <a:noFill/>
                    </a:lnR>
                    <a:lnT>
                      <a:noFill/>
                    </a:lnT>
                    <a:lnB>
                      <a:noFill/>
                    </a:lnB>
                    <a:noFill/>
                  </a:tcPr>
                </a:tc>
                <a:extLst>
                  <a:ext uri="{0D108BD9-81ED-4DB2-BD59-A6C34878D82A}">
                    <a16:rowId xmlns:a16="http://schemas.microsoft.com/office/drawing/2014/main" val="3420832979"/>
                  </a:ext>
                </a:extLst>
              </a:tr>
              <a:tr h="0">
                <a:tc>
                  <a:txBody>
                    <a:bodyPr/>
                    <a:lstStyle/>
                    <a:p>
                      <a:pPr>
                        <a:buNone/>
                      </a:pPr>
                      <a:r>
                        <a:rPr lang="en-GB"/>
                        <a:t>Built into sklearn (easy access)</a:t>
                      </a:r>
                    </a:p>
                  </a:txBody>
                  <a:tcPr anchor="ctr">
                    <a:lnL>
                      <a:noFill/>
                    </a:lnL>
                    <a:lnR>
                      <a:noFill/>
                    </a:lnR>
                    <a:lnT>
                      <a:noFill/>
                    </a:lnT>
                    <a:lnB>
                      <a:noFill/>
                    </a:lnB>
                    <a:noFill/>
                  </a:tcPr>
                </a:tc>
                <a:tc>
                  <a:txBody>
                    <a:bodyPr/>
                    <a:lstStyle/>
                    <a:p>
                      <a:pPr>
                        <a:buNone/>
                      </a:pPr>
                      <a:r>
                        <a:rPr lang="en-GB"/>
                        <a:t>No advanced optimizations like LGBM/XGB</a:t>
                      </a:r>
                    </a:p>
                  </a:txBody>
                  <a:tcPr anchor="ctr">
                    <a:lnL>
                      <a:noFill/>
                    </a:lnL>
                    <a:lnR>
                      <a:noFill/>
                    </a:lnR>
                    <a:lnT>
                      <a:noFill/>
                    </a:lnT>
                    <a:lnB>
                      <a:noFill/>
                    </a:lnB>
                    <a:noFill/>
                  </a:tcPr>
                </a:tc>
                <a:extLst>
                  <a:ext uri="{0D108BD9-81ED-4DB2-BD59-A6C34878D82A}">
                    <a16:rowId xmlns:a16="http://schemas.microsoft.com/office/drawing/2014/main" val="2700600868"/>
                  </a:ext>
                </a:extLst>
              </a:tr>
            </a:tbl>
          </a:graphicData>
        </a:graphic>
      </p:graphicFrame>
      <p:sp>
        <p:nvSpPr>
          <p:cNvPr id="8" name="TextBox 7">
            <a:extLst>
              <a:ext uri="{FF2B5EF4-FFF2-40B4-BE49-F238E27FC236}">
                <a16:creationId xmlns:a16="http://schemas.microsoft.com/office/drawing/2014/main" id="{CD7A82B9-0FB6-7573-7B57-DD2DADCD4F79}"/>
              </a:ext>
            </a:extLst>
          </p:cNvPr>
          <p:cNvSpPr txBox="1"/>
          <p:nvPr/>
        </p:nvSpPr>
        <p:spPr>
          <a:xfrm>
            <a:off x="-2822" y="4230512"/>
            <a:ext cx="69059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Classic GBM (e.g., sklearn) – Pros &amp; Cons</a:t>
            </a:r>
          </a:p>
          <a:p>
            <a:endParaRPr lang="en-US"/>
          </a:p>
        </p:txBody>
      </p:sp>
    </p:spTree>
    <p:extLst>
      <p:ext uri="{BB962C8B-B14F-4D97-AF65-F5344CB8AC3E}">
        <p14:creationId xmlns:p14="http://schemas.microsoft.com/office/powerpoint/2010/main" val="2406410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3936B-FA56-8DBC-2064-C93370BA9DA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CCDD65-A06E-8521-05FE-EB39FB7A0FC0}"/>
              </a:ext>
            </a:extLst>
          </p:cNvPr>
          <p:cNvSpPr>
            <a:spLocks noGrp="1"/>
          </p:cNvSpPr>
          <p:nvPr>
            <p:ph idx="1"/>
          </p:nvPr>
        </p:nvSpPr>
        <p:spPr>
          <a:xfrm>
            <a:off x="757457" y="1010043"/>
            <a:ext cx="9922764" cy="5448986"/>
          </a:xfrm>
        </p:spPr>
        <p:txBody>
          <a:bodyPr vert="horz" lIns="91440" tIns="45720" rIns="91440" bIns="45720" rtlCol="0" anchor="t">
            <a:normAutofit/>
          </a:bodyPr>
          <a:lstStyle/>
          <a:p>
            <a:pPr marL="285750" indent="-285750">
              <a:lnSpc>
                <a:spcPct val="110000"/>
              </a:lnSpc>
              <a:buFont typeface="Arial" panose="020B0504020202020204" pitchFamily="34" charset="0"/>
              <a:buChar char="•"/>
            </a:pPr>
            <a:r>
              <a:rPr lang="en-US" sz="2400"/>
              <a:t>Overview of the anomaly detection model</a:t>
            </a:r>
          </a:p>
          <a:p>
            <a:pPr marL="285750" indent="-285750">
              <a:lnSpc>
                <a:spcPct val="110000"/>
              </a:lnSpc>
              <a:buFont typeface="Arial" panose="020B0504020202020204" pitchFamily="34" charset="0"/>
              <a:buChar char="•"/>
            </a:pPr>
            <a:r>
              <a:rPr lang="en-US" sz="2400"/>
              <a:t>Math behind the F-scores</a:t>
            </a:r>
          </a:p>
          <a:p>
            <a:pPr marL="285750" indent="-285750">
              <a:lnSpc>
                <a:spcPct val="110000"/>
              </a:lnSpc>
              <a:buFont typeface="Arial" panose="020B0504020202020204" pitchFamily="34" charset="0"/>
              <a:buChar char="•"/>
            </a:pPr>
            <a:r>
              <a:rPr lang="en-US" sz="2400"/>
              <a:t>Work in progress: Building the anomaly detection model for the </a:t>
            </a:r>
            <a:r>
              <a:rPr lang="en-US" sz="2400" err="1"/>
              <a:t>SynCAN</a:t>
            </a:r>
            <a:r>
              <a:rPr lang="en-US" sz="2400"/>
              <a:t> dataset</a:t>
            </a:r>
          </a:p>
          <a:p>
            <a:pPr marL="788670" lvl="1" indent="-285750">
              <a:lnSpc>
                <a:spcPct val="110000"/>
              </a:lnSpc>
              <a:buFont typeface="Courier New" panose="020B0504020202020204" pitchFamily="34" charset="0"/>
              <a:buChar char="o"/>
            </a:pPr>
            <a:r>
              <a:rPr lang="en-US" sz="2400"/>
              <a:t>Dataset characteristics</a:t>
            </a:r>
          </a:p>
          <a:p>
            <a:pPr marL="788670" lvl="1" indent="-285750">
              <a:lnSpc>
                <a:spcPct val="110000"/>
              </a:lnSpc>
              <a:buFont typeface="Courier New" panose="020B0504020202020204" pitchFamily="34" charset="0"/>
              <a:buChar char="o"/>
            </a:pPr>
            <a:r>
              <a:rPr lang="en-US" sz="2400"/>
              <a:t>Model adjustments</a:t>
            </a:r>
          </a:p>
          <a:p>
            <a:pPr marL="788670" lvl="1" indent="-285750">
              <a:lnSpc>
                <a:spcPct val="110000"/>
              </a:lnSpc>
              <a:buFont typeface="Courier New" panose="020B0504020202020204" pitchFamily="34" charset="0"/>
              <a:buChar char="o"/>
            </a:pPr>
            <a:r>
              <a:rPr lang="en-US" sz="2400"/>
              <a:t>Results</a:t>
            </a:r>
          </a:p>
          <a:p>
            <a:pPr marL="788670" lvl="1" indent="-285750">
              <a:lnSpc>
                <a:spcPct val="110000"/>
              </a:lnSpc>
              <a:buFont typeface="Courier New" panose="020B0504020202020204" pitchFamily="34" charset="0"/>
              <a:buChar char="o"/>
            </a:pPr>
            <a:r>
              <a:rPr lang="en-US" sz="2400"/>
              <a:t>Lessons Learned</a:t>
            </a:r>
          </a:p>
          <a:p>
            <a:pPr marL="788670" lvl="1" indent="-285750">
              <a:lnSpc>
                <a:spcPct val="110000"/>
              </a:lnSpc>
              <a:buFont typeface="Courier New" panose="020B0504020202020204" pitchFamily="34" charset="0"/>
              <a:buChar char="o"/>
            </a:pPr>
            <a:r>
              <a:rPr lang="en-US" sz="2400"/>
              <a:t>Next steps</a:t>
            </a:r>
          </a:p>
          <a:p>
            <a:pPr marL="788670" lvl="1" indent="-285750">
              <a:lnSpc>
                <a:spcPct val="110000"/>
              </a:lnSpc>
              <a:buFont typeface="Courier New" panose="020B0504020202020204" pitchFamily="34" charset="0"/>
              <a:buChar char="o"/>
            </a:pPr>
            <a:endParaRPr lang="en-US" sz="2400"/>
          </a:p>
          <a:p>
            <a:pPr marL="788670" lvl="1" indent="-285750">
              <a:lnSpc>
                <a:spcPct val="110000"/>
              </a:lnSpc>
              <a:buFont typeface="Courier New" panose="020B0504020202020204" pitchFamily="34" charset="0"/>
              <a:buChar char="o"/>
            </a:pPr>
            <a:endParaRPr lang="en-US" sz="2400"/>
          </a:p>
        </p:txBody>
      </p:sp>
      <p:sp>
        <p:nvSpPr>
          <p:cNvPr id="3" name="Title 2">
            <a:extLst>
              <a:ext uri="{FF2B5EF4-FFF2-40B4-BE49-F238E27FC236}">
                <a16:creationId xmlns:a16="http://schemas.microsoft.com/office/drawing/2014/main" id="{F89F1C62-F526-B12E-DBD9-C5C787712699}"/>
              </a:ext>
            </a:extLst>
          </p:cNvPr>
          <p:cNvSpPr>
            <a:spLocks noGrp="1"/>
          </p:cNvSpPr>
          <p:nvPr>
            <p:ph type="title"/>
          </p:nvPr>
        </p:nvSpPr>
        <p:spPr>
          <a:xfrm>
            <a:off x="757457" y="170094"/>
            <a:ext cx="9922764" cy="834153"/>
          </a:xfrm>
        </p:spPr>
        <p:txBody>
          <a:bodyPr/>
          <a:lstStyle/>
          <a:p>
            <a:r>
              <a:rPr lang="en-GB"/>
              <a:t>Week 3+4 Updates</a:t>
            </a:r>
            <a:endParaRPr lang="en-US"/>
          </a:p>
        </p:txBody>
      </p:sp>
    </p:spTree>
    <p:extLst>
      <p:ext uri="{BB962C8B-B14F-4D97-AF65-F5344CB8AC3E}">
        <p14:creationId xmlns:p14="http://schemas.microsoft.com/office/powerpoint/2010/main" val="1031000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CAAE8-7C3A-B2E3-DBD7-66997E77988F}"/>
              </a:ext>
            </a:extLst>
          </p:cNvPr>
          <p:cNvSpPr>
            <a:spLocks noGrp="1"/>
          </p:cNvSpPr>
          <p:nvPr>
            <p:ph type="title"/>
          </p:nvPr>
        </p:nvSpPr>
        <p:spPr>
          <a:xfrm>
            <a:off x="785168" y="548639"/>
            <a:ext cx="3577282" cy="1453896"/>
          </a:xfrm>
        </p:spPr>
        <p:txBody>
          <a:bodyPr anchor="t">
            <a:noAutofit/>
          </a:bodyPr>
          <a:lstStyle/>
          <a:p>
            <a:r>
              <a:rPr lang="en-US" sz="2800"/>
              <a:t>Anomaly Detection Model  - Overview</a:t>
            </a:r>
          </a:p>
        </p:txBody>
      </p:sp>
      <p:pic>
        <p:nvPicPr>
          <p:cNvPr id="5" name="Content Placeholder 4" descr="Illustration of programming code">
            <a:extLst>
              <a:ext uri="{FF2B5EF4-FFF2-40B4-BE49-F238E27FC236}">
                <a16:creationId xmlns:a16="http://schemas.microsoft.com/office/drawing/2014/main" id="{DD577C7E-86EF-48F0-B226-B7D83482BCC7}"/>
              </a:ext>
            </a:extLst>
          </p:cNvPr>
          <p:cNvPicPr>
            <a:picLocks noGrp="1" noChangeAspect="1"/>
          </p:cNvPicPr>
          <p:nvPr>
            <p:ph type="pic" sz="quarter" idx="13"/>
          </p:nvPr>
        </p:nvPicPr>
        <p:blipFill>
          <a:blip r:embed="rId4"/>
          <a:srcRect l="21564" r="28547" b="-2"/>
          <a:stretch>
            <a:fillRect/>
          </a:stretch>
        </p:blipFill>
        <p:spPr>
          <a:xfrm>
            <a:off x="831599" y="2127422"/>
            <a:ext cx="2999798" cy="3006554"/>
          </a:xfrm>
          <a:prstGeom prst="rect">
            <a:avLst/>
          </a:prstGeom>
          <a:noFill/>
        </p:spPr>
      </p:pic>
      <p:sp>
        <p:nvSpPr>
          <p:cNvPr id="4" name="Content Placeholder 3">
            <a:extLst>
              <a:ext uri="{FF2B5EF4-FFF2-40B4-BE49-F238E27FC236}">
                <a16:creationId xmlns:a16="http://schemas.microsoft.com/office/drawing/2014/main" id="{D1E343D2-9008-21FB-FB0B-9B91743FC8FF}"/>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476750" y="522666"/>
            <a:ext cx="7696201" cy="6230559"/>
          </a:xfrm>
        </p:spPr>
        <p:txBody>
          <a:bodyPr>
            <a:normAutofit/>
          </a:bodyPr>
          <a:lstStyle/>
          <a:p>
            <a:pPr marL="0" indent="0">
              <a:spcBef>
                <a:spcPts val="2500"/>
              </a:spcBef>
              <a:buFont typeface="Arial" panose="020B0604020202020204" pitchFamily="34" charset="0"/>
              <a:buNone/>
            </a:pPr>
            <a:r>
              <a:rPr lang="en-US" sz="1400" b="1"/>
              <a:t>Unsupervised Intrusion Detection</a:t>
            </a:r>
          </a:p>
          <a:p>
            <a:pPr marL="0" lvl="1" indent="0">
              <a:buFont typeface="Arial" panose="020B0604020202020204" pitchFamily="34" charset="0"/>
              <a:buNone/>
            </a:pPr>
            <a:r>
              <a:rPr lang="en-US" sz="1400"/>
              <a:t>The system trains only on normal traffic to detect anomalies as potential intrusions effectively.</a:t>
            </a:r>
          </a:p>
          <a:p>
            <a:pPr marL="0" indent="0">
              <a:spcBef>
                <a:spcPts val="2500"/>
              </a:spcBef>
              <a:buFont typeface="Arial" panose="020B0604020202020204" pitchFamily="34" charset="0"/>
              <a:buNone/>
            </a:pPr>
            <a:r>
              <a:rPr lang="en-US" sz="1400" b="1"/>
              <a:t>Imbalanced Dataset Handling</a:t>
            </a:r>
          </a:p>
          <a:p>
            <a:pPr marL="0" lvl="1" indent="0">
              <a:buFont typeface="Arial" panose="020B0604020202020204" pitchFamily="34" charset="0"/>
              <a:buNone/>
            </a:pPr>
            <a:r>
              <a:rPr lang="en-US" sz="1400"/>
              <a:t>The model addresses rare intrusion events by focusing on imbalanced dataset challenges using appropriate metrics.</a:t>
            </a:r>
          </a:p>
          <a:p>
            <a:pPr marL="0" indent="0">
              <a:spcBef>
                <a:spcPts val="2500"/>
              </a:spcBef>
              <a:buFont typeface="Arial" panose="020B0604020202020204" pitchFamily="34" charset="0"/>
              <a:buNone/>
            </a:pPr>
            <a:r>
              <a:rPr lang="en-US" sz="1400" b="1"/>
              <a:t>F1 Score Metric</a:t>
            </a:r>
          </a:p>
          <a:p>
            <a:pPr marL="0" lvl="1" indent="0">
              <a:buFont typeface="Arial" panose="020B0604020202020204" pitchFamily="34" charset="0"/>
              <a:buNone/>
            </a:pPr>
            <a:r>
              <a:rPr lang="en-US" sz="1400"/>
              <a:t>F1 score balances </a:t>
            </a:r>
            <a:r>
              <a:rPr lang="en-US" sz="1400" b="1"/>
              <a:t>precision and recall</a:t>
            </a:r>
            <a:r>
              <a:rPr lang="en-US" sz="1400"/>
              <a:t>, ideal for evaluating intrusion detection with critical false positives and negatives.</a:t>
            </a:r>
          </a:p>
          <a:p>
            <a:pPr marL="0" lvl="1" indent="0">
              <a:buFont typeface="Arial" panose="020B0604020202020204" pitchFamily="34" charset="0"/>
              <a:buNone/>
            </a:pPr>
            <a:endParaRPr lang="en-US" sz="1400"/>
          </a:p>
          <a:p>
            <a:pPr marL="0" indent="0">
              <a:spcBef>
                <a:spcPts val="2500"/>
              </a:spcBef>
              <a:buFont typeface="Arial" panose="020B0604020202020204" pitchFamily="34" charset="0"/>
              <a:buNone/>
            </a:pPr>
            <a:endParaRPr lang="en-US" sz="1400" b="1"/>
          </a:p>
          <a:p>
            <a:pPr marL="0" indent="0">
              <a:spcBef>
                <a:spcPts val="2500"/>
              </a:spcBef>
              <a:buFont typeface="Arial" panose="020B0604020202020204" pitchFamily="34" charset="0"/>
              <a:buNone/>
            </a:pPr>
            <a:endParaRPr lang="en-US" sz="1400" b="1"/>
          </a:p>
          <a:p>
            <a:pPr marL="0" indent="0">
              <a:spcBef>
                <a:spcPts val="500"/>
              </a:spcBef>
              <a:buFont typeface="Arial" panose="020B0604020202020204" pitchFamily="34" charset="0"/>
              <a:buNone/>
            </a:pPr>
            <a:endParaRPr lang="en-US" sz="1400" b="1"/>
          </a:p>
          <a:p>
            <a:pPr marL="0" indent="0">
              <a:spcBef>
                <a:spcPts val="500"/>
              </a:spcBef>
              <a:buFont typeface="Arial" panose="020B0604020202020204" pitchFamily="34" charset="0"/>
              <a:buNone/>
            </a:pPr>
            <a:r>
              <a:rPr lang="en-US" sz="1400" b="1"/>
              <a:t>Iterative Development Approach</a:t>
            </a:r>
          </a:p>
          <a:p>
            <a:pPr marL="0" lvl="1" indent="0">
              <a:buFont typeface="Arial" panose="020B0604020202020204" pitchFamily="34" charset="0"/>
              <a:buNone/>
            </a:pPr>
            <a:r>
              <a:rPr lang="en-US" sz="1400"/>
              <a:t>The project uses iterative machine learning and preprocessing techniques to continuously improve detection accuracy.</a:t>
            </a:r>
          </a:p>
        </p:txBody>
      </p:sp>
      <p:pic>
        <p:nvPicPr>
          <p:cNvPr id="6" name="Picture 5">
            <a:extLst>
              <a:ext uri="{FF2B5EF4-FFF2-40B4-BE49-F238E27FC236}">
                <a16:creationId xmlns:a16="http://schemas.microsoft.com/office/drawing/2014/main" id="{25D7F2B6-F875-70ED-9226-F4D5C93D56CD}"/>
              </a:ext>
            </a:extLst>
          </p:cNvPr>
          <p:cNvPicPr>
            <a:picLocks noChangeAspect="1"/>
          </p:cNvPicPr>
          <p:nvPr/>
        </p:nvPicPr>
        <p:blipFill>
          <a:blip r:embed="rId5"/>
          <a:stretch>
            <a:fillRect/>
          </a:stretch>
        </p:blipFill>
        <p:spPr>
          <a:xfrm>
            <a:off x="4570255" y="3990046"/>
            <a:ext cx="3887874" cy="1466158"/>
          </a:xfrm>
          <a:prstGeom prst="rect">
            <a:avLst/>
          </a:prstGeom>
        </p:spPr>
      </p:pic>
      <p:sp>
        <p:nvSpPr>
          <p:cNvPr id="7" name="TextBox 6">
            <a:extLst>
              <a:ext uri="{FF2B5EF4-FFF2-40B4-BE49-F238E27FC236}">
                <a16:creationId xmlns:a16="http://schemas.microsoft.com/office/drawing/2014/main" id="{2FA13743-837B-0142-99FC-CB37476EF9CE}"/>
              </a:ext>
            </a:extLst>
          </p:cNvPr>
          <p:cNvSpPr txBox="1"/>
          <p:nvPr/>
        </p:nvSpPr>
        <p:spPr>
          <a:xfrm>
            <a:off x="4752741" y="5456204"/>
            <a:ext cx="4152972" cy="415498"/>
          </a:xfrm>
          <a:prstGeom prst="rect">
            <a:avLst/>
          </a:prstGeom>
          <a:noFill/>
        </p:spPr>
        <p:txBody>
          <a:bodyPr wrap="square">
            <a:spAutoFit/>
          </a:bodyPr>
          <a:lstStyle/>
          <a:p>
            <a:r>
              <a:rPr lang="en-US" sz="1050" b="0" i="0" u="sng" strike="noStrike">
                <a:solidFill>
                  <a:srgbClr val="467886"/>
                </a:solidFill>
                <a:effectLst/>
                <a:latin typeface="Aptos" panose="020B0004020202020204" pitchFamily="34" charset="0"/>
                <a:hlinkClick r:id="rId6"/>
              </a:rPr>
              <a:t>Source: https://www.deepchecks.com/glossary/precision-in-machine-learning/</a:t>
            </a:r>
            <a:r>
              <a:rPr lang="en-US" sz="1050" b="0" i="0">
                <a:solidFill>
                  <a:srgbClr val="000000"/>
                </a:solidFill>
                <a:effectLst/>
                <a:latin typeface="Aptos" panose="020B0004020202020204" pitchFamily="34" charset="0"/>
              </a:rPr>
              <a:t> </a:t>
            </a:r>
            <a:endParaRPr lang="en-US" sz="1050"/>
          </a:p>
        </p:txBody>
      </p:sp>
      <p:pic>
        <p:nvPicPr>
          <p:cNvPr id="9" name="Picture 8">
            <a:extLst>
              <a:ext uri="{FF2B5EF4-FFF2-40B4-BE49-F238E27FC236}">
                <a16:creationId xmlns:a16="http://schemas.microsoft.com/office/drawing/2014/main" id="{D8BDCFB9-5CAE-E900-F914-A67CAED277C9}"/>
              </a:ext>
            </a:extLst>
          </p:cNvPr>
          <p:cNvPicPr>
            <a:picLocks noChangeAspect="1"/>
          </p:cNvPicPr>
          <p:nvPr/>
        </p:nvPicPr>
        <p:blipFill>
          <a:blip r:embed="rId7"/>
          <a:stretch>
            <a:fillRect/>
          </a:stretch>
        </p:blipFill>
        <p:spPr>
          <a:xfrm>
            <a:off x="8648538" y="3990046"/>
            <a:ext cx="2971891" cy="1778500"/>
          </a:xfrm>
          <a:prstGeom prst="rect">
            <a:avLst/>
          </a:prstGeom>
        </p:spPr>
      </p:pic>
    </p:spTree>
    <p:extLst>
      <p:ext uri="{BB962C8B-B14F-4D97-AF65-F5344CB8AC3E}">
        <p14:creationId xmlns:p14="http://schemas.microsoft.com/office/powerpoint/2010/main" val="1417815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59A45-D521-23A7-F02C-B22099407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CA063-0D88-B97D-D276-4F63E0AC95BE}"/>
              </a:ext>
            </a:extLst>
          </p:cNvPr>
          <p:cNvSpPr>
            <a:spLocks noGrp="1"/>
          </p:cNvSpPr>
          <p:nvPr>
            <p:ph type="title"/>
          </p:nvPr>
        </p:nvSpPr>
        <p:spPr>
          <a:xfrm>
            <a:off x="235899" y="145662"/>
            <a:ext cx="9890066" cy="622465"/>
          </a:xfrm>
        </p:spPr>
        <p:txBody>
          <a:bodyPr>
            <a:normAutofit fontScale="90000"/>
          </a:bodyPr>
          <a:lstStyle/>
          <a:p>
            <a:r>
              <a:rPr lang="en-GB"/>
              <a:t>How we apply the Math in our Project</a:t>
            </a:r>
            <a:endParaRPr lang="en-US"/>
          </a:p>
        </p:txBody>
      </p:sp>
      <p:sp>
        <p:nvSpPr>
          <p:cNvPr id="3" name="TextBox 2">
            <a:extLst>
              <a:ext uri="{FF2B5EF4-FFF2-40B4-BE49-F238E27FC236}">
                <a16:creationId xmlns:a16="http://schemas.microsoft.com/office/drawing/2014/main" id="{10BF07D3-BF83-E6DC-6AAA-FAD33724635E}"/>
              </a:ext>
            </a:extLst>
          </p:cNvPr>
          <p:cNvSpPr txBox="1"/>
          <p:nvPr/>
        </p:nvSpPr>
        <p:spPr>
          <a:xfrm>
            <a:off x="852237" y="1032710"/>
            <a:ext cx="11219447"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b="1"/>
              <a:t>Data Preparation and Labeling:</a:t>
            </a:r>
            <a:r>
              <a:rPr lang="en-US"/>
              <a:t> </a:t>
            </a:r>
          </a:p>
          <a:p>
            <a:pPr marL="228600" indent="-228600">
              <a:buFont typeface=""/>
              <a:buChar char="•"/>
            </a:pPr>
            <a:r>
              <a:rPr lang="en-US"/>
              <a:t>Combine the "normal" and "anomalous" </a:t>
            </a:r>
            <a:r>
              <a:rPr lang="en-US" err="1"/>
              <a:t>SynCAN</a:t>
            </a:r>
            <a:r>
              <a:rPr lang="en-US"/>
              <a:t> datasets to create a training set for </a:t>
            </a:r>
            <a:r>
              <a:rPr lang="en-US" err="1"/>
              <a:t>XGBoost</a:t>
            </a:r>
            <a:r>
              <a:rPr lang="en-US"/>
              <a:t>. </a:t>
            </a:r>
          </a:p>
          <a:p>
            <a:pPr marL="228600" indent="-228600">
              <a:buFont typeface=""/>
              <a:buChar char="•"/>
            </a:pPr>
            <a:r>
              <a:rPr lang="en-US"/>
              <a:t>Assign labels: 0 for normal data points and 1 for anomalous data points within the training set, which has been already done and its ready to go</a:t>
            </a:r>
          </a:p>
          <a:p>
            <a:pPr marL="228600" indent="-228600">
              <a:buFont typeface=""/>
              <a:buChar char="•"/>
            </a:pPr>
            <a:r>
              <a:rPr lang="en-US"/>
              <a:t>Ensure the test dataset, containing a mixture of normal and anomalous time series data, also has ground-truth labels (0 for normal, 1 for anomalous) for evaluation</a:t>
            </a:r>
          </a:p>
          <a:p>
            <a:pPr marL="685800" lvl="1" indent="-228600">
              <a:buFont typeface="Courier New"/>
              <a:buChar char="o"/>
            </a:pPr>
            <a:r>
              <a:rPr lang="en-US"/>
              <a:t>This is the key to find some of the metrics required to calculate F-Score</a:t>
            </a:r>
          </a:p>
          <a:p>
            <a:pPr marL="228600" indent="-228600">
              <a:buFont typeface=""/>
              <a:buChar char="•"/>
            </a:pPr>
            <a:endParaRPr lang="en-US"/>
          </a:p>
          <a:p>
            <a:endParaRPr lang="en-US" b="1"/>
          </a:p>
          <a:p>
            <a:r>
              <a:rPr lang="en-US" b="1" err="1"/>
              <a:t>XGBoost</a:t>
            </a:r>
            <a:r>
              <a:rPr lang="en-US" b="1"/>
              <a:t> Model Training</a:t>
            </a:r>
            <a:endParaRPr lang="en-US"/>
          </a:p>
          <a:p>
            <a:endParaRPr lang="en-US"/>
          </a:p>
          <a:p>
            <a:pPr marL="228600" indent="-228600">
              <a:buFont typeface=""/>
              <a:buChar char="•"/>
            </a:pPr>
            <a:r>
              <a:rPr lang="en-US"/>
              <a:t>Train an </a:t>
            </a:r>
            <a:r>
              <a:rPr lang="en-US" err="1"/>
              <a:t>XGBoost</a:t>
            </a:r>
            <a:r>
              <a:rPr lang="en-US"/>
              <a:t> classifier on the labeled training set. The goal is for the model to learn the patterns that differentiate normal from anomalous data points. </a:t>
            </a:r>
          </a:p>
          <a:p>
            <a:pPr marL="228600" indent="-228600">
              <a:buFont typeface=""/>
              <a:buChar char="•"/>
            </a:pPr>
            <a:r>
              <a:rPr lang="en-US"/>
              <a:t>Consider using appropriate hyperparameters for imbalanced datasets if the number of normal and anomalous points in the training set is significantly different.</a:t>
            </a:r>
          </a:p>
          <a:p>
            <a:endParaRPr lang="en-US"/>
          </a:p>
          <a:p>
            <a:r>
              <a:rPr lang="en-US">
                <a:latin typeface="Consolas"/>
              </a:rPr>
              <a:t># Assume </a:t>
            </a:r>
            <a:r>
              <a:rPr lang="en-US" err="1">
                <a:latin typeface="Consolas"/>
              </a:rPr>
              <a:t>X_train</a:t>
            </a:r>
            <a:r>
              <a:rPr lang="en-US">
                <a:latin typeface="Consolas"/>
              </a:rPr>
              <a:t>, </a:t>
            </a:r>
            <a:r>
              <a:rPr lang="en-US" err="1">
                <a:latin typeface="Consolas"/>
              </a:rPr>
              <a:t>y_train</a:t>
            </a:r>
            <a:r>
              <a:rPr lang="en-US">
                <a:latin typeface="Consolas"/>
              </a:rPr>
              <a:t> are </a:t>
            </a:r>
            <a:r>
              <a:rPr lang="en-US" err="1">
                <a:latin typeface="Consolas"/>
              </a:rPr>
              <a:t>SysCAN</a:t>
            </a:r>
            <a:r>
              <a:rPr lang="en-US">
                <a:latin typeface="Consolas"/>
              </a:rPr>
              <a:t> combined, labeled training data</a:t>
            </a:r>
            <a:br>
              <a:rPr lang="en-US">
                <a:latin typeface="Consolas"/>
              </a:rPr>
            </a:br>
            <a:r>
              <a:rPr lang="en-US">
                <a:latin typeface="Consolas"/>
              </a:rPr>
              <a:t># </a:t>
            </a:r>
            <a:r>
              <a:rPr lang="en-US" err="1">
                <a:latin typeface="Consolas"/>
              </a:rPr>
              <a:t>X_test</a:t>
            </a:r>
            <a:r>
              <a:rPr lang="en-US">
                <a:latin typeface="Consolas"/>
              </a:rPr>
              <a:t>, </a:t>
            </a:r>
            <a:r>
              <a:rPr lang="en-US" err="1">
                <a:latin typeface="Consolas"/>
              </a:rPr>
              <a:t>y_test</a:t>
            </a:r>
            <a:r>
              <a:rPr lang="en-US">
                <a:latin typeface="Consolas"/>
              </a:rPr>
              <a:t> are your test data with ground truth labels</a:t>
            </a:r>
            <a:br>
              <a:rPr lang="en-US">
                <a:latin typeface="Consolas"/>
              </a:rPr>
            </a:br>
            <a:r>
              <a:rPr lang="en-US">
                <a:latin typeface="Consolas"/>
              </a:rPr>
              <a:t># Initialize and train </a:t>
            </a:r>
            <a:r>
              <a:rPr lang="en-US" err="1">
                <a:latin typeface="Consolas"/>
              </a:rPr>
              <a:t>XGBoost</a:t>
            </a:r>
            <a:r>
              <a:rPr lang="en-US">
                <a:latin typeface="Consolas"/>
              </a:rPr>
              <a:t> classifier</a:t>
            </a:r>
            <a:br>
              <a:rPr lang="en-US">
                <a:latin typeface="Consolas"/>
              </a:rPr>
            </a:br>
            <a:r>
              <a:rPr lang="en-US">
                <a:latin typeface="Consolas"/>
              </a:rPr>
              <a:t>model = </a:t>
            </a:r>
            <a:r>
              <a:rPr lang="en-US" err="1">
                <a:latin typeface="Consolas"/>
              </a:rPr>
              <a:t>xgb.XGBClassifier</a:t>
            </a:r>
            <a:r>
              <a:rPr lang="en-US">
                <a:latin typeface="Consolas"/>
              </a:rPr>
              <a:t>(objective='</a:t>
            </a:r>
            <a:r>
              <a:rPr lang="en-US" err="1">
                <a:latin typeface="Consolas"/>
              </a:rPr>
              <a:t>binary:logistic</a:t>
            </a:r>
            <a:r>
              <a:rPr lang="en-US">
                <a:latin typeface="Consolas"/>
              </a:rPr>
              <a:t>', </a:t>
            </a:r>
            <a:r>
              <a:rPr lang="en-US" err="1">
                <a:latin typeface="Consolas"/>
              </a:rPr>
              <a:t>eval_metric</a:t>
            </a:r>
            <a:r>
              <a:rPr lang="en-US">
                <a:latin typeface="Consolas"/>
              </a:rPr>
              <a:t>='</a:t>
            </a:r>
            <a:r>
              <a:rPr lang="en-US" err="1">
                <a:latin typeface="Consolas"/>
              </a:rPr>
              <a:t>logloss</a:t>
            </a:r>
            <a:r>
              <a:rPr lang="en-US">
                <a:latin typeface="Consolas"/>
              </a:rPr>
              <a:t>')</a:t>
            </a:r>
            <a:br>
              <a:rPr lang="en-US">
                <a:latin typeface="Consolas"/>
              </a:rPr>
            </a:br>
            <a:r>
              <a:rPr lang="en-US" err="1">
                <a:latin typeface="Consolas"/>
              </a:rPr>
              <a:t>model.fit</a:t>
            </a:r>
            <a:r>
              <a:rPr lang="en-US">
                <a:latin typeface="Consolas"/>
              </a:rPr>
              <a:t>(</a:t>
            </a:r>
            <a:r>
              <a:rPr lang="en-US" err="1">
                <a:latin typeface="Consolas"/>
              </a:rPr>
              <a:t>X_train</a:t>
            </a:r>
            <a:r>
              <a:rPr lang="en-US">
                <a:latin typeface="Consolas"/>
              </a:rPr>
              <a:t>, </a:t>
            </a:r>
            <a:r>
              <a:rPr lang="en-US" err="1">
                <a:latin typeface="Consolas"/>
              </a:rPr>
              <a:t>y_train</a:t>
            </a:r>
            <a:r>
              <a:rPr lang="en-US">
                <a:latin typeface="Consolas"/>
              </a:rPr>
              <a:t>)</a:t>
            </a:r>
            <a:endParaRPr lang="en-US"/>
          </a:p>
        </p:txBody>
      </p:sp>
    </p:spTree>
    <p:extLst>
      <p:ext uri="{BB962C8B-B14F-4D97-AF65-F5344CB8AC3E}">
        <p14:creationId xmlns:p14="http://schemas.microsoft.com/office/powerpoint/2010/main" val="2391981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627D5-9256-C77B-0541-1EC8EB6D01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E8179-6563-C4A8-B499-8578890A489B}"/>
              </a:ext>
            </a:extLst>
          </p:cNvPr>
          <p:cNvSpPr>
            <a:spLocks noGrp="1"/>
          </p:cNvSpPr>
          <p:nvPr>
            <p:ph type="title"/>
          </p:nvPr>
        </p:nvSpPr>
        <p:spPr>
          <a:xfrm>
            <a:off x="235899" y="145662"/>
            <a:ext cx="9890066" cy="622465"/>
          </a:xfrm>
        </p:spPr>
        <p:txBody>
          <a:bodyPr>
            <a:normAutofit fontScale="90000"/>
          </a:bodyPr>
          <a:lstStyle/>
          <a:p>
            <a:r>
              <a:rPr lang="en-GB"/>
              <a:t>How we apply the Math in our Project</a:t>
            </a:r>
            <a:endParaRPr lang="en-US"/>
          </a:p>
        </p:txBody>
      </p:sp>
      <p:sp>
        <p:nvSpPr>
          <p:cNvPr id="4" name="TextBox 3">
            <a:extLst>
              <a:ext uri="{FF2B5EF4-FFF2-40B4-BE49-F238E27FC236}">
                <a16:creationId xmlns:a16="http://schemas.microsoft.com/office/drawing/2014/main" id="{6BC307C8-63D5-0C2A-0FB5-D5E4E5CFCCFE}"/>
              </a:ext>
            </a:extLst>
          </p:cNvPr>
          <p:cNvSpPr txBox="1"/>
          <p:nvPr/>
        </p:nvSpPr>
        <p:spPr>
          <a:xfrm>
            <a:off x="631658" y="1443789"/>
            <a:ext cx="1093871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Prediction on Test Data:</a:t>
            </a:r>
            <a:r>
              <a:rPr lang="en-US"/>
              <a:t> </a:t>
            </a:r>
          </a:p>
          <a:p>
            <a:pPr marL="228600" indent="-228600">
              <a:buFont typeface=""/>
              <a:buChar char="•"/>
            </a:pPr>
            <a:r>
              <a:rPr lang="en-US"/>
              <a:t>Use the trained </a:t>
            </a:r>
            <a:r>
              <a:rPr lang="en-US" err="1"/>
              <a:t>XGBoost</a:t>
            </a:r>
            <a:r>
              <a:rPr lang="en-US"/>
              <a:t> model to predict anomaly scores (or probabilities) for each data point in the mixed test dataset. </a:t>
            </a:r>
          </a:p>
          <a:p>
            <a:pPr marL="228600" indent="-228600">
              <a:buFont typeface=""/>
              <a:buChar char="•"/>
            </a:pPr>
            <a:r>
              <a:rPr lang="en-US"/>
              <a:t>These scores represent the model's confidence that a given data point is an anomaly. </a:t>
            </a:r>
          </a:p>
          <a:p>
            <a:endParaRPr lang="en-US">
              <a:latin typeface="Neue Haas Grotesk Text Pro"/>
            </a:endParaRPr>
          </a:p>
          <a:p>
            <a:pPr marL="228600" indent="-228600">
              <a:buFont typeface=""/>
              <a:buChar char="•"/>
            </a:pPr>
            <a:r>
              <a:rPr lang="en-US">
                <a:latin typeface="Consolas"/>
              </a:rPr>
              <a:t># Predict probabilities on the test set</a:t>
            </a:r>
            <a:br>
              <a:rPr lang="en-US">
                <a:latin typeface="Consolas"/>
              </a:rPr>
            </a:br>
            <a:r>
              <a:rPr lang="en-US" err="1">
                <a:latin typeface="Consolas"/>
              </a:rPr>
              <a:t>y_pred_proba</a:t>
            </a:r>
            <a:r>
              <a:rPr lang="en-US">
                <a:latin typeface="Consolas"/>
              </a:rPr>
              <a:t> = </a:t>
            </a:r>
            <a:r>
              <a:rPr lang="en-US" err="1">
                <a:latin typeface="Consolas"/>
              </a:rPr>
              <a:t>model.predict_proba</a:t>
            </a:r>
            <a:r>
              <a:rPr lang="en-US">
                <a:latin typeface="Consolas"/>
              </a:rPr>
              <a:t>(</a:t>
            </a:r>
            <a:r>
              <a:rPr lang="en-US" err="1">
                <a:latin typeface="Consolas"/>
              </a:rPr>
              <a:t>X_test</a:t>
            </a:r>
            <a:r>
              <a:rPr lang="en-US">
                <a:latin typeface="Consolas"/>
              </a:rPr>
              <a:t>)[:, 1]</a:t>
            </a:r>
            <a:endParaRPr lang="en-US"/>
          </a:p>
          <a:p>
            <a:pPr marL="228600" indent="-228600">
              <a:buFont typeface=""/>
              <a:buChar char="•"/>
            </a:pPr>
            <a:endParaRPr lang="en-US"/>
          </a:p>
          <a:p>
            <a:pPr marL="228600" indent="-228600">
              <a:buFont typeface=""/>
              <a:buChar char="•"/>
            </a:pPr>
            <a:endParaRPr lang="en-US"/>
          </a:p>
          <a:p>
            <a:r>
              <a:rPr lang="en-US" b="1"/>
              <a:t>Thresholding for Anomaly Classification:</a:t>
            </a:r>
            <a:r>
              <a:rPr lang="en-US"/>
              <a:t> </a:t>
            </a:r>
          </a:p>
          <a:p>
            <a:pPr marL="228600" indent="-228600">
              <a:buFont typeface=""/>
              <a:buChar char="•"/>
            </a:pPr>
            <a:r>
              <a:rPr lang="en-US"/>
              <a:t>Select a threshold value. Data points with anomaly scores above this threshold are classified as anomalies, while those below are classified as normal. </a:t>
            </a:r>
          </a:p>
          <a:p>
            <a:pPr marL="228600" indent="-228600">
              <a:buFont typeface=""/>
              <a:buChar char="•"/>
            </a:pPr>
            <a:r>
              <a:rPr lang="en-US"/>
              <a:t>The choice of threshold significantly impacts precision and recall. Techniques like ROC curves or precision-recall curves can help in selecting an optimal threshold based on desired trade-offs.</a:t>
            </a:r>
          </a:p>
          <a:p>
            <a:endParaRPr lang="en-US"/>
          </a:p>
          <a:p>
            <a:r>
              <a:rPr lang="en-US">
                <a:latin typeface="Consolas"/>
              </a:rPr>
              <a:t># Apply a threshold to get binary predictions (e.g., threshold = 0.5)</a:t>
            </a:r>
            <a:br>
              <a:rPr lang="en-US">
                <a:latin typeface="Consolas"/>
              </a:rPr>
            </a:br>
            <a:r>
              <a:rPr lang="en-US">
                <a:latin typeface="Consolas"/>
              </a:rPr>
              <a:t>threshold = 0.49</a:t>
            </a:r>
            <a:endParaRPr lang="en-US">
              <a:latin typeface="Neue Haas Grotesk Text Pro"/>
            </a:endParaRPr>
          </a:p>
          <a:p>
            <a:r>
              <a:rPr lang="en-US" err="1">
                <a:latin typeface="Consolas"/>
              </a:rPr>
              <a:t>y_pred</a:t>
            </a:r>
            <a:r>
              <a:rPr lang="en-US">
                <a:latin typeface="Consolas"/>
              </a:rPr>
              <a:t> = (</a:t>
            </a:r>
            <a:r>
              <a:rPr lang="en-US" err="1">
                <a:latin typeface="Consolas"/>
              </a:rPr>
              <a:t>y_pred_proba</a:t>
            </a:r>
            <a:r>
              <a:rPr lang="en-US">
                <a:latin typeface="Consolas"/>
              </a:rPr>
              <a:t> &gt;= threshold).</a:t>
            </a:r>
            <a:r>
              <a:rPr lang="en-US" err="1">
                <a:latin typeface="Consolas"/>
              </a:rPr>
              <a:t>astype</a:t>
            </a:r>
            <a:r>
              <a:rPr lang="en-US">
                <a:latin typeface="Consolas"/>
              </a:rPr>
              <a:t>(int)</a:t>
            </a:r>
            <a:endParaRPr lang="en-US"/>
          </a:p>
        </p:txBody>
      </p:sp>
    </p:spTree>
    <p:extLst>
      <p:ext uri="{BB962C8B-B14F-4D97-AF65-F5344CB8AC3E}">
        <p14:creationId xmlns:p14="http://schemas.microsoft.com/office/powerpoint/2010/main" val="2458520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0BCA8-BEB3-93C2-E92D-196C00BDB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91CFDD-89B8-F59C-D905-52EA6652AEB7}"/>
              </a:ext>
            </a:extLst>
          </p:cNvPr>
          <p:cNvSpPr>
            <a:spLocks noGrp="1"/>
          </p:cNvSpPr>
          <p:nvPr>
            <p:ph type="title"/>
          </p:nvPr>
        </p:nvSpPr>
        <p:spPr>
          <a:xfrm>
            <a:off x="235899" y="145662"/>
            <a:ext cx="9890066" cy="622465"/>
          </a:xfrm>
        </p:spPr>
        <p:txBody>
          <a:bodyPr>
            <a:normAutofit fontScale="90000"/>
          </a:bodyPr>
          <a:lstStyle/>
          <a:p>
            <a:r>
              <a:rPr lang="en-GB"/>
              <a:t>How we apply the Math in our Project</a:t>
            </a:r>
            <a:endParaRPr lang="en-US"/>
          </a:p>
        </p:txBody>
      </p:sp>
      <p:sp>
        <p:nvSpPr>
          <p:cNvPr id="4" name="TextBox 3">
            <a:extLst>
              <a:ext uri="{FF2B5EF4-FFF2-40B4-BE49-F238E27FC236}">
                <a16:creationId xmlns:a16="http://schemas.microsoft.com/office/drawing/2014/main" id="{80954C81-937E-65C7-89B4-F89B60BEADD9}"/>
              </a:ext>
            </a:extLst>
          </p:cNvPr>
          <p:cNvSpPr txBox="1"/>
          <p:nvPr/>
        </p:nvSpPr>
        <p:spPr>
          <a:xfrm>
            <a:off x="381001" y="1443789"/>
            <a:ext cx="12031578"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ea typeface="+mn-lt"/>
                <a:cs typeface="+mn-lt"/>
              </a:rPr>
              <a:t>True Positives (TP):</a:t>
            </a:r>
            <a:r>
              <a:rPr lang="en-US">
                <a:ea typeface="+mn-lt"/>
                <a:cs typeface="+mn-lt"/>
              </a:rPr>
              <a:t> Anomalies correctly identified as anomalies. </a:t>
            </a:r>
            <a:endParaRPr lang="en-US"/>
          </a:p>
          <a:p>
            <a:pPr marL="285750" indent="-285750">
              <a:buFont typeface="Arial"/>
              <a:buChar char="•"/>
            </a:pPr>
            <a:r>
              <a:rPr lang="en-US" b="1">
                <a:ea typeface="+mn-lt"/>
                <a:cs typeface="+mn-lt"/>
              </a:rPr>
              <a:t>False Positives (FP):</a:t>
            </a:r>
            <a:r>
              <a:rPr lang="en-US">
                <a:ea typeface="+mn-lt"/>
                <a:cs typeface="+mn-lt"/>
              </a:rPr>
              <a:t> Normal instances incorrectly identified as anomalies. </a:t>
            </a:r>
            <a:endParaRPr lang="en-US"/>
          </a:p>
          <a:p>
            <a:pPr marL="285750" indent="-285750">
              <a:buFont typeface="Arial"/>
              <a:buChar char="•"/>
            </a:pPr>
            <a:r>
              <a:rPr lang="en-US" b="1">
                <a:ea typeface="+mn-lt"/>
                <a:cs typeface="+mn-lt"/>
              </a:rPr>
              <a:t>True Negatives (TN):</a:t>
            </a:r>
            <a:r>
              <a:rPr lang="en-US">
                <a:ea typeface="+mn-lt"/>
                <a:cs typeface="+mn-lt"/>
              </a:rPr>
              <a:t> Normal instances correctly identified as normal. </a:t>
            </a:r>
            <a:endParaRPr lang="en-US"/>
          </a:p>
          <a:p>
            <a:pPr marL="285750" indent="-285750">
              <a:buFont typeface="Arial"/>
              <a:buChar char="•"/>
            </a:pPr>
            <a:r>
              <a:rPr lang="en-US" b="1">
                <a:ea typeface="+mn-lt"/>
                <a:cs typeface="+mn-lt"/>
              </a:rPr>
              <a:t>False Negatives (FN):</a:t>
            </a:r>
            <a:r>
              <a:rPr lang="en-US">
                <a:ea typeface="+mn-lt"/>
                <a:cs typeface="+mn-lt"/>
              </a:rPr>
              <a:t> Anomalies incorrectly identified as normal. </a:t>
            </a:r>
            <a:endParaRPr lang="en-US"/>
          </a:p>
          <a:p>
            <a:pPr marL="285750" indent="-285750">
              <a:buFont typeface="Arial"/>
              <a:buChar char="•"/>
            </a:pPr>
            <a:r>
              <a:rPr lang="en-US" b="1">
                <a:ea typeface="+mn-lt"/>
                <a:cs typeface="+mn-lt"/>
              </a:rPr>
              <a:t>Precision (P):</a:t>
            </a:r>
            <a:r>
              <a:rPr lang="en-US">
                <a:ea typeface="+mn-lt"/>
                <a:cs typeface="+mn-lt"/>
              </a:rPr>
              <a:t> The proportion of correctly identified anomalies among all instances predicted as anomalies</a:t>
            </a:r>
            <a:endParaRPr lang="en-US"/>
          </a:p>
          <a:p>
            <a:pPr marL="285750" indent="-285750">
              <a:buFont typeface="Arial"/>
              <a:buChar char="•"/>
            </a:pPr>
            <a:r>
              <a:rPr lang="en-US" b="1">
                <a:ea typeface="+mn-lt"/>
                <a:cs typeface="+mn-lt"/>
              </a:rPr>
              <a:t>Recall (R):</a:t>
            </a:r>
            <a:r>
              <a:rPr lang="en-US">
                <a:ea typeface="+mn-lt"/>
                <a:cs typeface="+mn-lt"/>
              </a:rPr>
              <a:t> The proportion of correctly identified anomalies among all actual anomalies</a:t>
            </a:r>
            <a:endParaRPr lang="en-US"/>
          </a:p>
          <a:p>
            <a:endParaRPr lang="en-US" b="1">
              <a:latin typeface="Neue Haas Grotesk Text Pro"/>
            </a:endParaRPr>
          </a:p>
          <a:p>
            <a:r>
              <a:rPr lang="en-US">
                <a:latin typeface="Consolas"/>
              </a:rPr>
              <a:t>Precision = TP / (TP + FP)</a:t>
            </a:r>
            <a:endParaRPr lang="en-US"/>
          </a:p>
          <a:p>
            <a:r>
              <a:rPr lang="en-US">
                <a:ea typeface="+mn-lt"/>
                <a:cs typeface="+mn-lt"/>
              </a:rPr>
              <a:t>Recall = TP / (TP + FN)</a:t>
            </a:r>
            <a:endParaRPr lang="en-US"/>
          </a:p>
          <a:p>
            <a:r>
              <a:rPr lang="en-US" b="1">
                <a:ea typeface="+mn-lt"/>
                <a:cs typeface="+mn-lt"/>
              </a:rPr>
              <a:t>F-score (F1-score):</a:t>
            </a:r>
            <a:r>
              <a:rPr lang="en-US">
                <a:ea typeface="+mn-lt"/>
                <a:cs typeface="+mn-lt"/>
              </a:rPr>
              <a:t> The harmonic mean of precision and recall (from earlier slides)</a:t>
            </a:r>
            <a:endParaRPr lang="en-US"/>
          </a:p>
          <a:p>
            <a:r>
              <a:rPr lang="en-US">
                <a:ea typeface="+mn-lt"/>
                <a:cs typeface="+mn-lt"/>
              </a:rPr>
              <a:t>F1-score = 2 * (Precision * Recall) / (Precision + Recall)</a:t>
            </a:r>
            <a:endParaRPr lang="en-US"/>
          </a:p>
          <a:p>
            <a:endParaRPr lang="en-US" b="1"/>
          </a:p>
          <a:p>
            <a:endParaRPr lang="en-US" b="1"/>
          </a:p>
          <a:p>
            <a:r>
              <a:rPr lang="en-US" b="1"/>
              <a:t>Code to Calculate the F-Score</a:t>
            </a:r>
            <a:endParaRPr lang="en-US"/>
          </a:p>
          <a:p>
            <a:br>
              <a:rPr lang="en-US"/>
            </a:br>
            <a:r>
              <a:rPr lang="en-US">
                <a:latin typeface="Consolas"/>
              </a:rPr>
              <a:t># Calculate F-score</a:t>
            </a:r>
            <a:br>
              <a:rPr lang="en-US">
                <a:latin typeface="Consolas"/>
              </a:rPr>
            </a:br>
            <a:r>
              <a:rPr lang="en-US">
                <a:latin typeface="Consolas"/>
              </a:rPr>
              <a:t>f1 = f1_score(</a:t>
            </a:r>
            <a:r>
              <a:rPr lang="en-US" err="1">
                <a:latin typeface="Consolas"/>
              </a:rPr>
              <a:t>y_test</a:t>
            </a:r>
            <a:r>
              <a:rPr lang="en-US">
                <a:latin typeface="Consolas"/>
              </a:rPr>
              <a:t>, </a:t>
            </a:r>
            <a:r>
              <a:rPr lang="en-US" err="1">
                <a:latin typeface="Consolas"/>
              </a:rPr>
              <a:t>y_pred</a:t>
            </a:r>
            <a:r>
              <a:rPr lang="en-US">
                <a:latin typeface="Consolas"/>
              </a:rPr>
              <a:t>)</a:t>
            </a:r>
            <a:br>
              <a:rPr lang="en-US">
                <a:latin typeface="Consolas"/>
              </a:rPr>
            </a:br>
            <a:r>
              <a:rPr lang="en-US">
                <a:latin typeface="Consolas"/>
              </a:rPr>
              <a:t>precision = </a:t>
            </a:r>
            <a:r>
              <a:rPr lang="en-US" err="1">
                <a:latin typeface="Consolas"/>
              </a:rPr>
              <a:t>precision_score</a:t>
            </a:r>
            <a:r>
              <a:rPr lang="en-US">
                <a:latin typeface="Consolas"/>
              </a:rPr>
              <a:t>(</a:t>
            </a:r>
            <a:r>
              <a:rPr lang="en-US" err="1">
                <a:latin typeface="Consolas"/>
              </a:rPr>
              <a:t>y_test</a:t>
            </a:r>
            <a:r>
              <a:rPr lang="en-US">
                <a:latin typeface="Consolas"/>
              </a:rPr>
              <a:t>, </a:t>
            </a:r>
            <a:r>
              <a:rPr lang="en-US" err="1">
                <a:latin typeface="Consolas"/>
              </a:rPr>
              <a:t>y_pred</a:t>
            </a:r>
            <a:r>
              <a:rPr lang="en-US">
                <a:latin typeface="Consolas"/>
              </a:rPr>
              <a:t>)</a:t>
            </a:r>
            <a:br>
              <a:rPr lang="en-US">
                <a:latin typeface="Consolas"/>
              </a:rPr>
            </a:br>
            <a:r>
              <a:rPr lang="en-US">
                <a:latin typeface="Consolas"/>
              </a:rPr>
              <a:t>recall = </a:t>
            </a:r>
            <a:r>
              <a:rPr lang="en-US" err="1">
                <a:latin typeface="Consolas"/>
              </a:rPr>
              <a:t>recall_score</a:t>
            </a:r>
            <a:r>
              <a:rPr lang="en-US">
                <a:latin typeface="Consolas"/>
              </a:rPr>
              <a:t>(</a:t>
            </a:r>
            <a:r>
              <a:rPr lang="en-US" err="1">
                <a:latin typeface="Consolas"/>
              </a:rPr>
              <a:t>y_test</a:t>
            </a:r>
            <a:r>
              <a:rPr lang="en-US">
                <a:latin typeface="Consolas"/>
              </a:rPr>
              <a:t>, </a:t>
            </a:r>
            <a:r>
              <a:rPr lang="en-US" err="1">
                <a:latin typeface="Consolas"/>
              </a:rPr>
              <a:t>y_pred</a:t>
            </a:r>
            <a:r>
              <a:rPr lang="en-US">
                <a:latin typeface="Consolas"/>
              </a:rPr>
              <a:t>)</a:t>
            </a:r>
          </a:p>
        </p:txBody>
      </p:sp>
    </p:spTree>
    <p:extLst>
      <p:ext uri="{BB962C8B-B14F-4D97-AF65-F5344CB8AC3E}">
        <p14:creationId xmlns:p14="http://schemas.microsoft.com/office/powerpoint/2010/main" val="1514401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67ADF9-EE60-45D7-F1AB-6F9A2D5276BB}"/>
              </a:ext>
            </a:extLst>
          </p:cNvPr>
          <p:cNvSpPr>
            <a:spLocks noGrp="1"/>
          </p:cNvSpPr>
          <p:nvPr>
            <p:ph type="title"/>
          </p:nvPr>
        </p:nvSpPr>
        <p:spPr/>
        <p:txBody>
          <a:bodyPr/>
          <a:lstStyle/>
          <a:p>
            <a:r>
              <a:rPr lang="en-US"/>
              <a:t>Work split</a:t>
            </a:r>
          </a:p>
        </p:txBody>
      </p:sp>
      <p:sp>
        <p:nvSpPr>
          <p:cNvPr id="12" name="TextBox 11">
            <a:extLst>
              <a:ext uri="{FF2B5EF4-FFF2-40B4-BE49-F238E27FC236}">
                <a16:creationId xmlns:a16="http://schemas.microsoft.com/office/drawing/2014/main" id="{DDBE5C16-F569-1C96-8B68-2FB54012B8B4}"/>
              </a:ext>
            </a:extLst>
          </p:cNvPr>
          <p:cNvSpPr txBox="1"/>
          <p:nvPr/>
        </p:nvSpPr>
        <p:spPr>
          <a:xfrm>
            <a:off x="3048740" y="998400"/>
            <a:ext cx="6094520" cy="369332"/>
          </a:xfrm>
          <a:prstGeom prst="rect">
            <a:avLst/>
          </a:prstGeom>
          <a:noFill/>
        </p:spPr>
        <p:txBody>
          <a:bodyPr wrap="square">
            <a:spAutoFit/>
          </a:bodyPr>
          <a:lstStyle/>
          <a:p>
            <a:pPr algn="ctr"/>
            <a:r>
              <a:rPr lang="en-US"/>
              <a:t>Estimated Timeline</a:t>
            </a:r>
          </a:p>
        </p:txBody>
      </p:sp>
      <p:graphicFrame>
        <p:nvGraphicFramePr>
          <p:cNvPr id="17" name="Table 16">
            <a:extLst>
              <a:ext uri="{FF2B5EF4-FFF2-40B4-BE49-F238E27FC236}">
                <a16:creationId xmlns:a16="http://schemas.microsoft.com/office/drawing/2014/main" id="{8A55B2A6-619F-FDB9-B3B0-7953A6EC4746}"/>
              </a:ext>
            </a:extLst>
          </p:cNvPr>
          <p:cNvGraphicFramePr>
            <a:graphicFrameLocks noGrp="1"/>
          </p:cNvGraphicFramePr>
          <p:nvPr>
            <p:extLst>
              <p:ext uri="{D42A27DB-BD31-4B8C-83A1-F6EECF244321}">
                <p14:modId xmlns:p14="http://schemas.microsoft.com/office/powerpoint/2010/main" val="3191972032"/>
              </p:ext>
            </p:extLst>
          </p:nvPr>
        </p:nvGraphicFramePr>
        <p:xfrm>
          <a:off x="984089" y="1355016"/>
          <a:ext cx="10223819" cy="1828800"/>
        </p:xfrm>
        <a:graphic>
          <a:graphicData uri="http://schemas.openxmlformats.org/drawingml/2006/table">
            <a:tbl>
              <a:tblPr firstRow="1" bandRow="1">
                <a:tableStyleId>{5C22544A-7EE6-4342-B048-85BDC9FD1C3A}</a:tableStyleId>
              </a:tblPr>
              <a:tblGrid>
                <a:gridCol w="3038244">
                  <a:extLst>
                    <a:ext uri="{9D8B030D-6E8A-4147-A177-3AD203B41FA5}">
                      <a16:colId xmlns:a16="http://schemas.microsoft.com/office/drawing/2014/main" val="687342997"/>
                    </a:ext>
                  </a:extLst>
                </a:gridCol>
                <a:gridCol w="1492464">
                  <a:extLst>
                    <a:ext uri="{9D8B030D-6E8A-4147-A177-3AD203B41FA5}">
                      <a16:colId xmlns:a16="http://schemas.microsoft.com/office/drawing/2014/main" val="3521760271"/>
                    </a:ext>
                  </a:extLst>
                </a:gridCol>
                <a:gridCol w="5693111">
                  <a:extLst>
                    <a:ext uri="{9D8B030D-6E8A-4147-A177-3AD203B41FA5}">
                      <a16:colId xmlns:a16="http://schemas.microsoft.com/office/drawing/2014/main" val="3737292012"/>
                    </a:ext>
                  </a:extLst>
                </a:gridCol>
              </a:tblGrid>
              <a:tr h="134736">
                <a:tc>
                  <a:txBody>
                    <a:bodyPr/>
                    <a:lstStyle/>
                    <a:p>
                      <a:r>
                        <a:rPr lang="en-US" sz="1400"/>
                        <a:t>Phase</a:t>
                      </a:r>
                    </a:p>
                  </a:txBody>
                  <a:tcPr anchor="ctr"/>
                </a:tc>
                <a:tc>
                  <a:txBody>
                    <a:bodyPr/>
                    <a:lstStyle/>
                    <a:p>
                      <a:r>
                        <a:rPr lang="en-US" sz="1400"/>
                        <a:t>Time</a:t>
                      </a:r>
                    </a:p>
                  </a:txBody>
                  <a:tcPr anchor="ctr"/>
                </a:tc>
                <a:tc>
                  <a:txBody>
                    <a:bodyPr/>
                    <a:lstStyle/>
                    <a:p>
                      <a:r>
                        <a:rPr lang="en-US" sz="1400"/>
                        <a:t>Focus Areas</a:t>
                      </a:r>
                    </a:p>
                  </a:txBody>
                  <a:tcPr anchor="ctr"/>
                </a:tc>
                <a:extLst>
                  <a:ext uri="{0D108BD9-81ED-4DB2-BD59-A6C34878D82A}">
                    <a16:rowId xmlns:a16="http://schemas.microsoft.com/office/drawing/2014/main" val="1451849549"/>
                  </a:ext>
                </a:extLst>
              </a:tr>
              <a:tr h="134736">
                <a:tc>
                  <a:txBody>
                    <a:bodyPr/>
                    <a:lstStyle/>
                    <a:p>
                      <a:r>
                        <a:rPr lang="en-US" sz="1400"/>
                        <a:t>Setup &amp; Data Collection</a:t>
                      </a:r>
                    </a:p>
                  </a:txBody>
                  <a:tcPr anchor="ctr"/>
                </a:tc>
                <a:tc>
                  <a:txBody>
                    <a:bodyPr/>
                    <a:lstStyle/>
                    <a:p>
                      <a:r>
                        <a:rPr lang="en-US" sz="1400"/>
                        <a:t>9/22-10/3</a:t>
                      </a:r>
                    </a:p>
                  </a:txBody>
                  <a:tcPr anchor="ctr"/>
                </a:tc>
                <a:tc>
                  <a:txBody>
                    <a:bodyPr/>
                    <a:lstStyle/>
                    <a:p>
                      <a:r>
                        <a:rPr lang="en-US" sz="1400"/>
                        <a:t>Hardware/software setup, CAN logging</a:t>
                      </a:r>
                    </a:p>
                  </a:txBody>
                  <a:tcPr anchor="ctr"/>
                </a:tc>
                <a:extLst>
                  <a:ext uri="{0D108BD9-81ED-4DB2-BD59-A6C34878D82A}">
                    <a16:rowId xmlns:a16="http://schemas.microsoft.com/office/drawing/2014/main" val="2911780371"/>
                  </a:ext>
                </a:extLst>
              </a:tr>
              <a:tr h="134736">
                <a:tc>
                  <a:txBody>
                    <a:bodyPr/>
                    <a:lstStyle/>
                    <a:p>
                      <a:r>
                        <a:rPr lang="en-US" sz="1400"/>
                        <a:t>Signature DB &amp; Detection</a:t>
                      </a:r>
                    </a:p>
                  </a:txBody>
                  <a:tcPr anchor="ctr"/>
                </a:tc>
                <a:tc>
                  <a:txBody>
                    <a:bodyPr/>
                    <a:lstStyle/>
                    <a:p>
                      <a:r>
                        <a:rPr lang="en-US" sz="1400"/>
                        <a:t>10/6-10/17</a:t>
                      </a:r>
                    </a:p>
                  </a:txBody>
                  <a:tcPr anchor="ctr"/>
                </a:tc>
                <a:tc>
                  <a:txBody>
                    <a:bodyPr/>
                    <a:lstStyle/>
                    <a:p>
                      <a:r>
                        <a:rPr lang="en-US" sz="1400"/>
                        <a:t>DB schema, detection script</a:t>
                      </a:r>
                    </a:p>
                  </a:txBody>
                  <a:tcPr anchor="ctr"/>
                </a:tc>
                <a:extLst>
                  <a:ext uri="{0D108BD9-81ED-4DB2-BD59-A6C34878D82A}">
                    <a16:rowId xmlns:a16="http://schemas.microsoft.com/office/drawing/2014/main" val="2279263625"/>
                  </a:ext>
                </a:extLst>
              </a:tr>
              <a:tr h="134736">
                <a:tc>
                  <a:txBody>
                    <a:bodyPr/>
                    <a:lstStyle/>
                    <a:p>
                      <a:r>
                        <a:rPr lang="en-US" sz="1400"/>
                        <a:t>Attack Simulation &amp; Testing</a:t>
                      </a:r>
                    </a:p>
                  </a:txBody>
                  <a:tcPr anchor="ctr"/>
                </a:tc>
                <a:tc>
                  <a:txBody>
                    <a:bodyPr/>
                    <a:lstStyle/>
                    <a:p>
                      <a:r>
                        <a:rPr lang="en-US" sz="1400"/>
                        <a:t>10/20-10/31</a:t>
                      </a:r>
                    </a:p>
                  </a:txBody>
                  <a:tcPr anchor="ctr"/>
                </a:tc>
                <a:tc>
                  <a:txBody>
                    <a:bodyPr/>
                    <a:lstStyle/>
                    <a:p>
                      <a:r>
                        <a:rPr lang="en-US" sz="1400"/>
                        <a:t>Rogue scripts, IDS testing</a:t>
                      </a:r>
                    </a:p>
                  </a:txBody>
                  <a:tcPr anchor="ctr"/>
                </a:tc>
                <a:extLst>
                  <a:ext uri="{0D108BD9-81ED-4DB2-BD59-A6C34878D82A}">
                    <a16:rowId xmlns:a16="http://schemas.microsoft.com/office/drawing/2014/main" val="3886200142"/>
                  </a:ext>
                </a:extLst>
              </a:tr>
              <a:tr h="134736">
                <a:tc>
                  <a:txBody>
                    <a:bodyPr/>
                    <a:lstStyle/>
                    <a:p>
                      <a:r>
                        <a:rPr lang="en-US" sz="1400"/>
                        <a:t>Final Testing &amp; Docs</a:t>
                      </a:r>
                    </a:p>
                  </a:txBody>
                  <a:tcPr anchor="ctr"/>
                </a:tc>
                <a:tc>
                  <a:txBody>
                    <a:bodyPr/>
                    <a:lstStyle/>
                    <a:p>
                      <a:r>
                        <a:rPr lang="en-US" sz="1400"/>
                        <a:t>11/3-11/14</a:t>
                      </a:r>
                    </a:p>
                  </a:txBody>
                  <a:tcPr anchor="ctr"/>
                </a:tc>
                <a:tc>
                  <a:txBody>
                    <a:bodyPr/>
                    <a:lstStyle/>
                    <a:p>
                      <a:r>
                        <a:rPr lang="en-US" sz="1400"/>
                        <a:t>Optimization, documentation</a:t>
                      </a:r>
                    </a:p>
                  </a:txBody>
                  <a:tcPr anchor="ctr"/>
                </a:tc>
                <a:extLst>
                  <a:ext uri="{0D108BD9-81ED-4DB2-BD59-A6C34878D82A}">
                    <a16:rowId xmlns:a16="http://schemas.microsoft.com/office/drawing/2014/main" val="3473635154"/>
                  </a:ext>
                </a:extLst>
              </a:tr>
              <a:tr h="134736">
                <a:tc>
                  <a:txBody>
                    <a:bodyPr/>
                    <a:lstStyle/>
                    <a:p>
                      <a:r>
                        <a:rPr lang="en-US" sz="1400"/>
                        <a:t>Demo &amp; Submission</a:t>
                      </a:r>
                    </a:p>
                  </a:txBody>
                  <a:tcPr anchor="ctr"/>
                </a:tc>
                <a:tc>
                  <a:txBody>
                    <a:bodyPr/>
                    <a:lstStyle/>
                    <a:p>
                      <a:r>
                        <a:rPr lang="en-US" sz="1400"/>
                        <a:t>11/17-11/21</a:t>
                      </a:r>
                    </a:p>
                  </a:txBody>
                  <a:tcPr anchor="ctr"/>
                </a:tc>
                <a:tc>
                  <a:txBody>
                    <a:bodyPr/>
                    <a:lstStyle/>
                    <a:p>
                      <a:r>
                        <a:rPr lang="en-US" sz="1400"/>
                        <a:t>Final demo, report, submission</a:t>
                      </a:r>
                    </a:p>
                  </a:txBody>
                  <a:tcPr anchor="ctr"/>
                </a:tc>
                <a:extLst>
                  <a:ext uri="{0D108BD9-81ED-4DB2-BD59-A6C34878D82A}">
                    <a16:rowId xmlns:a16="http://schemas.microsoft.com/office/drawing/2014/main" val="3027113957"/>
                  </a:ext>
                </a:extLst>
              </a:tr>
            </a:tbl>
          </a:graphicData>
        </a:graphic>
      </p:graphicFrame>
      <p:sp>
        <p:nvSpPr>
          <p:cNvPr id="19" name="TextBox 18">
            <a:extLst>
              <a:ext uri="{FF2B5EF4-FFF2-40B4-BE49-F238E27FC236}">
                <a16:creationId xmlns:a16="http://schemas.microsoft.com/office/drawing/2014/main" id="{1CA64F50-F6E0-2DB2-2AD8-FAFFD93C3875}"/>
              </a:ext>
            </a:extLst>
          </p:cNvPr>
          <p:cNvSpPr txBox="1"/>
          <p:nvPr/>
        </p:nvSpPr>
        <p:spPr>
          <a:xfrm>
            <a:off x="3048740" y="3264303"/>
            <a:ext cx="6094520" cy="369332"/>
          </a:xfrm>
          <a:prstGeom prst="rect">
            <a:avLst/>
          </a:prstGeom>
          <a:noFill/>
        </p:spPr>
        <p:txBody>
          <a:bodyPr wrap="square">
            <a:spAutoFit/>
          </a:bodyPr>
          <a:lstStyle/>
          <a:p>
            <a:pPr algn="ctr"/>
            <a:r>
              <a:rPr lang="en-US"/>
              <a:t>Weekly Task Distribution (Expected)</a:t>
            </a:r>
          </a:p>
        </p:txBody>
      </p:sp>
      <p:graphicFrame>
        <p:nvGraphicFramePr>
          <p:cNvPr id="20" name="Table 19">
            <a:extLst>
              <a:ext uri="{FF2B5EF4-FFF2-40B4-BE49-F238E27FC236}">
                <a16:creationId xmlns:a16="http://schemas.microsoft.com/office/drawing/2014/main" id="{C7F7679D-7F72-0385-945A-DE2804E9508C}"/>
              </a:ext>
            </a:extLst>
          </p:cNvPr>
          <p:cNvGraphicFramePr>
            <a:graphicFrameLocks noGrp="1"/>
          </p:cNvGraphicFramePr>
          <p:nvPr>
            <p:extLst>
              <p:ext uri="{D42A27DB-BD31-4B8C-83A1-F6EECF244321}">
                <p14:modId xmlns:p14="http://schemas.microsoft.com/office/powerpoint/2010/main" val="3491204997"/>
              </p:ext>
            </p:extLst>
          </p:nvPr>
        </p:nvGraphicFramePr>
        <p:xfrm>
          <a:off x="984088" y="3630721"/>
          <a:ext cx="10223820" cy="3048000"/>
        </p:xfrm>
        <a:graphic>
          <a:graphicData uri="http://schemas.openxmlformats.org/drawingml/2006/table">
            <a:tbl>
              <a:tblPr firstRow="1" bandRow="1">
                <a:tableStyleId>{5C22544A-7EE6-4342-B048-85BDC9FD1C3A}</a:tableStyleId>
              </a:tblPr>
              <a:tblGrid>
                <a:gridCol w="872246">
                  <a:extLst>
                    <a:ext uri="{9D8B030D-6E8A-4147-A177-3AD203B41FA5}">
                      <a16:colId xmlns:a16="http://schemas.microsoft.com/office/drawing/2014/main" val="3425248487"/>
                    </a:ext>
                  </a:extLst>
                </a:gridCol>
                <a:gridCol w="2834893">
                  <a:extLst>
                    <a:ext uri="{9D8B030D-6E8A-4147-A177-3AD203B41FA5}">
                      <a16:colId xmlns:a16="http://schemas.microsoft.com/office/drawing/2014/main" val="3556148041"/>
                    </a:ext>
                  </a:extLst>
                </a:gridCol>
                <a:gridCol w="3305390">
                  <a:extLst>
                    <a:ext uri="{9D8B030D-6E8A-4147-A177-3AD203B41FA5}">
                      <a16:colId xmlns:a16="http://schemas.microsoft.com/office/drawing/2014/main" val="4007422651"/>
                    </a:ext>
                  </a:extLst>
                </a:gridCol>
                <a:gridCol w="3211291">
                  <a:extLst>
                    <a:ext uri="{9D8B030D-6E8A-4147-A177-3AD203B41FA5}">
                      <a16:colId xmlns:a16="http://schemas.microsoft.com/office/drawing/2014/main" val="385561509"/>
                    </a:ext>
                  </a:extLst>
                </a:gridCol>
              </a:tblGrid>
              <a:tr h="165063">
                <a:tc>
                  <a:txBody>
                    <a:bodyPr/>
                    <a:lstStyle/>
                    <a:p>
                      <a:r>
                        <a:rPr lang="en-US" sz="1400"/>
                        <a:t>Week</a:t>
                      </a:r>
                    </a:p>
                  </a:txBody>
                  <a:tcPr anchor="ctr"/>
                </a:tc>
                <a:tc>
                  <a:txBody>
                    <a:bodyPr/>
                    <a:lstStyle/>
                    <a:p>
                      <a:r>
                        <a:rPr lang="en-US" sz="1400"/>
                        <a:t>Thiago (HW &amp; CAN)</a:t>
                      </a:r>
                    </a:p>
                  </a:txBody>
                  <a:tcPr anchor="ctr"/>
                </a:tc>
                <a:tc>
                  <a:txBody>
                    <a:bodyPr/>
                    <a:lstStyle/>
                    <a:p>
                      <a:r>
                        <a:rPr lang="en-US" sz="1400"/>
                        <a:t>Max (DB &amp; Attacks)</a:t>
                      </a:r>
                    </a:p>
                  </a:txBody>
                  <a:tcPr anchor="ctr"/>
                </a:tc>
                <a:tc>
                  <a:txBody>
                    <a:bodyPr/>
                    <a:lstStyle/>
                    <a:p>
                      <a:r>
                        <a:rPr lang="en-US" sz="1400"/>
                        <a:t>Gigi (Detection &amp; Docs)</a:t>
                      </a:r>
                    </a:p>
                  </a:txBody>
                  <a:tcPr anchor="ctr"/>
                </a:tc>
                <a:extLst>
                  <a:ext uri="{0D108BD9-81ED-4DB2-BD59-A6C34878D82A}">
                    <a16:rowId xmlns:a16="http://schemas.microsoft.com/office/drawing/2014/main" val="722060576"/>
                  </a:ext>
                </a:extLst>
              </a:tr>
              <a:tr h="165063">
                <a:tc>
                  <a:txBody>
                    <a:bodyPr/>
                    <a:lstStyle/>
                    <a:p>
                      <a:r>
                        <a:rPr lang="en-US" sz="1400"/>
                        <a:t>1</a:t>
                      </a:r>
                    </a:p>
                  </a:txBody>
                  <a:tcPr anchor="ctr"/>
                </a:tc>
                <a:tc>
                  <a:txBody>
                    <a:bodyPr/>
                    <a:lstStyle/>
                    <a:p>
                      <a:r>
                        <a:rPr lang="en-US" sz="1400"/>
                        <a:t>Pi setup, CAN interface</a:t>
                      </a:r>
                    </a:p>
                  </a:txBody>
                  <a:tcPr anchor="ctr"/>
                </a:tc>
                <a:tc>
                  <a:txBody>
                    <a:bodyPr/>
                    <a:lstStyle/>
                    <a:p>
                      <a:r>
                        <a:rPr lang="en-US" sz="1400"/>
                        <a:t>Log analysis, DB schema draft</a:t>
                      </a:r>
                    </a:p>
                  </a:txBody>
                  <a:tcPr anchor="ctr"/>
                </a:tc>
                <a:tc>
                  <a:txBody>
                    <a:bodyPr/>
                    <a:lstStyle/>
                    <a:p>
                      <a:r>
                        <a:rPr lang="en-US" sz="1400"/>
                        <a:t>Assist with logging</a:t>
                      </a:r>
                    </a:p>
                  </a:txBody>
                  <a:tcPr anchor="ctr"/>
                </a:tc>
                <a:extLst>
                  <a:ext uri="{0D108BD9-81ED-4DB2-BD59-A6C34878D82A}">
                    <a16:rowId xmlns:a16="http://schemas.microsoft.com/office/drawing/2014/main" val="514667271"/>
                  </a:ext>
                </a:extLst>
              </a:tr>
              <a:tr h="165063">
                <a:tc>
                  <a:txBody>
                    <a:bodyPr/>
                    <a:lstStyle/>
                    <a:p>
                      <a:r>
                        <a:rPr lang="en-US" sz="1400"/>
                        <a:t>2</a:t>
                      </a:r>
                    </a:p>
                  </a:txBody>
                  <a:tcPr anchor="ctr"/>
                </a:tc>
                <a:tc>
                  <a:txBody>
                    <a:bodyPr/>
                    <a:lstStyle/>
                    <a:p>
                      <a:r>
                        <a:rPr lang="en-US" sz="1400"/>
                        <a:t>CAN testing, data logging</a:t>
                      </a:r>
                    </a:p>
                  </a:txBody>
                  <a:tcPr anchor="ctr"/>
                </a:tc>
                <a:tc>
                  <a:txBody>
                    <a:bodyPr/>
                    <a:lstStyle/>
                    <a:p>
                      <a:r>
                        <a:rPr lang="en-US" sz="1400"/>
                        <a:t>Schema refinement</a:t>
                      </a:r>
                    </a:p>
                  </a:txBody>
                  <a:tcPr anchor="ctr"/>
                </a:tc>
                <a:tc>
                  <a:txBody>
                    <a:bodyPr/>
                    <a:lstStyle/>
                    <a:p>
                      <a:r>
                        <a:rPr lang="en-US" sz="1400"/>
                        <a:t>Help with log pattern analysis</a:t>
                      </a:r>
                    </a:p>
                  </a:txBody>
                  <a:tcPr anchor="ctr"/>
                </a:tc>
                <a:extLst>
                  <a:ext uri="{0D108BD9-81ED-4DB2-BD59-A6C34878D82A}">
                    <a16:rowId xmlns:a16="http://schemas.microsoft.com/office/drawing/2014/main" val="1276677951"/>
                  </a:ext>
                </a:extLst>
              </a:tr>
              <a:tr h="165063">
                <a:tc>
                  <a:txBody>
                    <a:bodyPr/>
                    <a:lstStyle/>
                    <a:p>
                      <a:r>
                        <a:rPr lang="en-US" sz="1400"/>
                        <a:t>3</a:t>
                      </a:r>
                    </a:p>
                  </a:txBody>
                  <a:tcPr anchor="ctr"/>
                </a:tc>
                <a:tc>
                  <a:txBody>
                    <a:bodyPr/>
                    <a:lstStyle/>
                    <a:p>
                      <a:r>
                        <a:rPr lang="en-US" sz="1400"/>
                        <a:t>Support detection testing</a:t>
                      </a:r>
                    </a:p>
                  </a:txBody>
                  <a:tcPr anchor="ctr"/>
                </a:tc>
                <a:tc>
                  <a:txBody>
                    <a:bodyPr/>
                    <a:lstStyle/>
                    <a:p>
                      <a:r>
                        <a:rPr lang="en-US" sz="1400"/>
                        <a:t>Finalize DB, populate data</a:t>
                      </a:r>
                    </a:p>
                  </a:txBody>
                  <a:tcPr anchor="ctr"/>
                </a:tc>
                <a:tc>
                  <a:txBody>
                    <a:bodyPr/>
                    <a:lstStyle/>
                    <a:p>
                      <a:r>
                        <a:rPr lang="en-US" sz="1400"/>
                        <a:t>Start detection script</a:t>
                      </a:r>
                    </a:p>
                  </a:txBody>
                  <a:tcPr anchor="ctr"/>
                </a:tc>
                <a:extLst>
                  <a:ext uri="{0D108BD9-81ED-4DB2-BD59-A6C34878D82A}">
                    <a16:rowId xmlns:a16="http://schemas.microsoft.com/office/drawing/2014/main" val="3992807759"/>
                  </a:ext>
                </a:extLst>
              </a:tr>
              <a:tr h="165063">
                <a:tc>
                  <a:txBody>
                    <a:bodyPr/>
                    <a:lstStyle/>
                    <a:p>
                      <a:r>
                        <a:rPr lang="en-US" sz="1400"/>
                        <a:t>4</a:t>
                      </a:r>
                    </a:p>
                  </a:txBody>
                  <a:tcPr anchor="ctr"/>
                </a:tc>
                <a:tc>
                  <a:txBody>
                    <a:bodyPr/>
                    <a:lstStyle/>
                    <a:p>
                      <a:r>
                        <a:rPr lang="en-US" sz="1400"/>
                        <a:t>CAN traffic testing</a:t>
                      </a:r>
                    </a:p>
                  </a:txBody>
                  <a:tcPr anchor="ctr"/>
                </a:tc>
                <a:tc>
                  <a:txBody>
                    <a:bodyPr/>
                    <a:lstStyle/>
                    <a:p>
                      <a:r>
                        <a:rPr lang="en-US" sz="1400"/>
                        <a:t>Rogue script draft</a:t>
                      </a:r>
                    </a:p>
                  </a:txBody>
                  <a:tcPr anchor="ctr"/>
                </a:tc>
                <a:tc>
                  <a:txBody>
                    <a:bodyPr/>
                    <a:lstStyle/>
                    <a:p>
                      <a:r>
                        <a:rPr lang="en-US" sz="1400"/>
                        <a:t>Complete detection logic</a:t>
                      </a:r>
                    </a:p>
                  </a:txBody>
                  <a:tcPr anchor="ctr"/>
                </a:tc>
                <a:extLst>
                  <a:ext uri="{0D108BD9-81ED-4DB2-BD59-A6C34878D82A}">
                    <a16:rowId xmlns:a16="http://schemas.microsoft.com/office/drawing/2014/main" val="122801495"/>
                  </a:ext>
                </a:extLst>
              </a:tr>
              <a:tr h="165063">
                <a:tc>
                  <a:txBody>
                    <a:bodyPr/>
                    <a:lstStyle/>
                    <a:p>
                      <a:r>
                        <a:rPr lang="en-US" sz="1400"/>
                        <a:t>5</a:t>
                      </a:r>
                    </a:p>
                  </a:txBody>
                  <a:tcPr anchor="ctr"/>
                </a:tc>
                <a:tc>
                  <a:txBody>
                    <a:bodyPr/>
                    <a:lstStyle/>
                    <a:p>
                      <a:r>
                        <a:rPr lang="en-US" sz="1400"/>
                        <a:t>Run IDS tests</a:t>
                      </a:r>
                    </a:p>
                  </a:txBody>
                  <a:tcPr anchor="ctr"/>
                </a:tc>
                <a:tc>
                  <a:txBody>
                    <a:bodyPr/>
                    <a:lstStyle/>
                    <a:p>
                      <a:r>
                        <a:rPr lang="en-US" sz="1400"/>
                        <a:t>Finalize rogue simulator</a:t>
                      </a:r>
                    </a:p>
                  </a:txBody>
                  <a:tcPr anchor="ctr"/>
                </a:tc>
                <a:tc>
                  <a:txBody>
                    <a:bodyPr/>
                    <a:lstStyle/>
                    <a:p>
                      <a:r>
                        <a:rPr lang="en-US" sz="1400"/>
                        <a:t>Refine detection, log results</a:t>
                      </a:r>
                    </a:p>
                  </a:txBody>
                  <a:tcPr anchor="ctr"/>
                </a:tc>
                <a:extLst>
                  <a:ext uri="{0D108BD9-81ED-4DB2-BD59-A6C34878D82A}">
                    <a16:rowId xmlns:a16="http://schemas.microsoft.com/office/drawing/2014/main" val="3136791066"/>
                  </a:ext>
                </a:extLst>
              </a:tr>
              <a:tr h="165063">
                <a:tc>
                  <a:txBody>
                    <a:bodyPr/>
                    <a:lstStyle/>
                    <a:p>
                      <a:r>
                        <a:rPr lang="en-US" sz="1400"/>
                        <a:t>6</a:t>
                      </a:r>
                    </a:p>
                  </a:txBody>
                  <a:tcPr anchor="ctr"/>
                </a:tc>
                <a:tc>
                  <a:txBody>
                    <a:bodyPr/>
                    <a:lstStyle/>
                    <a:p>
                      <a:r>
                        <a:rPr lang="en-US" sz="1400"/>
                        <a:t>IDS performance testing</a:t>
                      </a:r>
                    </a:p>
                  </a:txBody>
                  <a:tcPr anchor="ctr"/>
                </a:tc>
                <a:tc>
                  <a:txBody>
                    <a:bodyPr/>
                    <a:lstStyle/>
                    <a:p>
                      <a:r>
                        <a:rPr lang="en-US" sz="1400"/>
                        <a:t>Create test cases</a:t>
                      </a:r>
                    </a:p>
                  </a:txBody>
                  <a:tcPr anchor="ctr"/>
                </a:tc>
                <a:tc>
                  <a:txBody>
                    <a:bodyPr/>
                    <a:lstStyle/>
                    <a:p>
                      <a:r>
                        <a:rPr lang="en-US" sz="1400"/>
                        <a:t>Visualize results</a:t>
                      </a:r>
                    </a:p>
                  </a:txBody>
                  <a:tcPr anchor="ctr"/>
                </a:tc>
                <a:extLst>
                  <a:ext uri="{0D108BD9-81ED-4DB2-BD59-A6C34878D82A}">
                    <a16:rowId xmlns:a16="http://schemas.microsoft.com/office/drawing/2014/main" val="4003338057"/>
                  </a:ext>
                </a:extLst>
              </a:tr>
              <a:tr h="165063">
                <a:tc>
                  <a:txBody>
                    <a:bodyPr/>
                    <a:lstStyle/>
                    <a:p>
                      <a:r>
                        <a:rPr lang="en-US" sz="1400"/>
                        <a:t>7</a:t>
                      </a:r>
                    </a:p>
                  </a:txBody>
                  <a:tcPr anchor="ctr"/>
                </a:tc>
                <a:tc>
                  <a:txBody>
                    <a:bodyPr/>
                    <a:lstStyle/>
                    <a:p>
                      <a:r>
                        <a:rPr lang="en-US" sz="1400"/>
                        <a:t>Optimize for Pi 3B</a:t>
                      </a:r>
                    </a:p>
                  </a:txBody>
                  <a:tcPr anchor="ctr"/>
                </a:tc>
                <a:tc>
                  <a:txBody>
                    <a:bodyPr/>
                    <a:lstStyle/>
                    <a:p>
                      <a:r>
                        <a:rPr lang="en-US" sz="1400"/>
                        <a:t>Assist with analysis</a:t>
                      </a:r>
                    </a:p>
                  </a:txBody>
                  <a:tcPr anchor="ctr"/>
                </a:tc>
                <a:tc>
                  <a:txBody>
                    <a:bodyPr/>
                    <a:lstStyle/>
                    <a:p>
                      <a:r>
                        <a:rPr lang="en-US" sz="1400"/>
                        <a:t>Write documentation</a:t>
                      </a:r>
                    </a:p>
                  </a:txBody>
                  <a:tcPr anchor="ctr"/>
                </a:tc>
                <a:extLst>
                  <a:ext uri="{0D108BD9-81ED-4DB2-BD59-A6C34878D82A}">
                    <a16:rowId xmlns:a16="http://schemas.microsoft.com/office/drawing/2014/main" val="3734210213"/>
                  </a:ext>
                </a:extLst>
              </a:tr>
              <a:tr h="165063">
                <a:tc>
                  <a:txBody>
                    <a:bodyPr/>
                    <a:lstStyle/>
                    <a:p>
                      <a:r>
                        <a:rPr lang="en-US" sz="1400"/>
                        <a:t>8</a:t>
                      </a:r>
                    </a:p>
                  </a:txBody>
                  <a:tcPr anchor="ctr"/>
                </a:tc>
                <a:tc>
                  <a:txBody>
                    <a:bodyPr/>
                    <a:lstStyle/>
                    <a:p>
                      <a:r>
                        <a:rPr lang="en-US" sz="1400"/>
                        <a:t>Demo setup</a:t>
                      </a:r>
                    </a:p>
                  </a:txBody>
                  <a:tcPr anchor="ctr"/>
                </a:tc>
                <a:tc>
                  <a:txBody>
                    <a:bodyPr/>
                    <a:lstStyle/>
                    <a:p>
                      <a:r>
                        <a:rPr lang="en-US" sz="1400"/>
                        <a:t>Help with demo prep</a:t>
                      </a:r>
                    </a:p>
                  </a:txBody>
                  <a:tcPr anchor="ctr"/>
                </a:tc>
                <a:tc>
                  <a:txBody>
                    <a:bodyPr/>
                    <a:lstStyle/>
                    <a:p>
                      <a:r>
                        <a:rPr lang="en-US" sz="1400"/>
                        <a:t>Finalize docs, demo script</a:t>
                      </a:r>
                    </a:p>
                  </a:txBody>
                  <a:tcPr anchor="ctr"/>
                </a:tc>
                <a:extLst>
                  <a:ext uri="{0D108BD9-81ED-4DB2-BD59-A6C34878D82A}">
                    <a16:rowId xmlns:a16="http://schemas.microsoft.com/office/drawing/2014/main" val="4033733384"/>
                  </a:ext>
                </a:extLst>
              </a:tr>
              <a:tr h="165063">
                <a:tc>
                  <a:txBody>
                    <a:bodyPr/>
                    <a:lstStyle/>
                    <a:p>
                      <a:r>
                        <a:rPr lang="en-US" sz="1400"/>
                        <a:t>9</a:t>
                      </a:r>
                    </a:p>
                  </a:txBody>
                  <a:tcPr anchor="ctr"/>
                </a:tc>
                <a:tc>
                  <a:txBody>
                    <a:bodyPr/>
                    <a:lstStyle/>
                    <a:p>
                      <a:r>
                        <a:rPr lang="en-US" sz="1400"/>
                        <a:t>Run live demo</a:t>
                      </a:r>
                    </a:p>
                  </a:txBody>
                  <a:tcPr anchor="ctr"/>
                </a:tc>
                <a:tc>
                  <a:txBody>
                    <a:bodyPr/>
                    <a:lstStyle/>
                    <a:p>
                      <a:r>
                        <a:rPr lang="en-US" sz="1400"/>
                        <a:t>Support demo/report</a:t>
                      </a:r>
                    </a:p>
                  </a:txBody>
                  <a:tcPr anchor="ctr"/>
                </a:tc>
                <a:tc>
                  <a:txBody>
                    <a:bodyPr/>
                    <a:lstStyle/>
                    <a:p>
                      <a:r>
                        <a:rPr lang="en-US" sz="1400"/>
                        <a:t>Final report &amp; submission</a:t>
                      </a:r>
                    </a:p>
                  </a:txBody>
                  <a:tcPr anchor="ctr"/>
                </a:tc>
                <a:extLst>
                  <a:ext uri="{0D108BD9-81ED-4DB2-BD59-A6C34878D82A}">
                    <a16:rowId xmlns:a16="http://schemas.microsoft.com/office/drawing/2014/main" val="1203721161"/>
                  </a:ext>
                </a:extLst>
              </a:tr>
            </a:tbl>
          </a:graphicData>
        </a:graphic>
      </p:graphicFrame>
    </p:spTree>
    <p:extLst>
      <p:ext uri="{BB962C8B-B14F-4D97-AF65-F5344CB8AC3E}">
        <p14:creationId xmlns:p14="http://schemas.microsoft.com/office/powerpoint/2010/main" val="1999278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B7F889-908D-4A94-C82D-B8659776ABAA}"/>
              </a:ext>
            </a:extLst>
          </p:cNvPr>
          <p:cNvSpPr>
            <a:spLocks noGrp="1"/>
          </p:cNvSpPr>
          <p:nvPr>
            <p:ph idx="1"/>
          </p:nvPr>
        </p:nvSpPr>
        <p:spPr>
          <a:xfrm>
            <a:off x="1088136" y="1012723"/>
            <a:ext cx="9922764" cy="5273777"/>
          </a:xfrm>
        </p:spPr>
        <p:txBody>
          <a:bodyPr vert="horz" lIns="91440" tIns="45720" rIns="91440" bIns="45720" rtlCol="0" anchor="t">
            <a:normAutofit/>
          </a:bodyPr>
          <a:lstStyle/>
          <a:p>
            <a:pPr marL="285750" indent="-285750">
              <a:buFont typeface="Arial" panose="020B0504020202020204" pitchFamily="34" charset="0"/>
              <a:buChar char="•"/>
            </a:pPr>
            <a:r>
              <a:rPr lang="en-US" sz="2000">
                <a:solidFill>
                  <a:srgbClr val="000000"/>
                </a:solidFill>
                <a:ea typeface="+mn-lt"/>
                <a:cs typeface="+mn-lt"/>
              </a:rPr>
              <a:t>Provides a single, balanced metric for performance in imbalanced datasets</a:t>
            </a:r>
          </a:p>
          <a:p>
            <a:pPr marL="285750" indent="-285750">
              <a:buFont typeface="Arial" panose="020B0504020202020204" pitchFamily="34" charset="0"/>
              <a:buChar char="•"/>
            </a:pPr>
            <a:r>
              <a:rPr lang="en-US" sz="2000">
                <a:solidFill>
                  <a:srgbClr val="000000"/>
                </a:solidFill>
                <a:ea typeface="+mn-lt"/>
                <a:cs typeface="+mn-lt"/>
              </a:rPr>
              <a:t>Accounts for both false positives and false negatives by calculating the harmonic mean of precision and recall</a:t>
            </a:r>
          </a:p>
          <a:p>
            <a:pPr marL="285750" indent="-285750">
              <a:lnSpc>
                <a:spcPct val="110000"/>
              </a:lnSpc>
              <a:buFont typeface="Arial" panose="020B0504020202020204" pitchFamily="34" charset="0"/>
              <a:buChar char="•"/>
            </a:pPr>
            <a:r>
              <a:rPr lang="en-US" sz="2000">
                <a:solidFill>
                  <a:srgbClr val="000000"/>
                </a:solidFill>
                <a:ea typeface="+mn-lt"/>
                <a:cs typeface="+mn-lt"/>
              </a:rPr>
              <a:t>Balanced performance: Accuracy can be misleading in IDS because normal traffic often dominates datasets. An IDS could achieve high accuracy by simply labeling everything as “normal,” but its recall would be poor. F-Score avoids this pitfall.</a:t>
            </a:r>
            <a:endParaRPr lang="en-US" sz="2000">
              <a:solidFill>
                <a:srgbClr val="000000"/>
              </a:solidFill>
            </a:endParaRPr>
          </a:p>
          <a:p>
            <a:pPr marL="285750" indent="-285750">
              <a:lnSpc>
                <a:spcPct val="110000"/>
              </a:lnSpc>
              <a:buFont typeface="Arial" panose="020B0504020202020204" pitchFamily="34" charset="0"/>
              <a:buChar char="•"/>
            </a:pPr>
            <a:r>
              <a:rPr lang="en-US" sz="2000">
                <a:solidFill>
                  <a:srgbClr val="000000"/>
                </a:solidFill>
                <a:ea typeface="+mn-lt"/>
                <a:cs typeface="+mn-lt"/>
              </a:rPr>
              <a:t>Early detection: Detecting attacks quickly is critical. </a:t>
            </a:r>
          </a:p>
          <a:p>
            <a:pPr marL="285750" indent="-285750">
              <a:lnSpc>
                <a:spcPct val="110000"/>
              </a:lnSpc>
              <a:buFont typeface="Arial" panose="020B0504020202020204" pitchFamily="34" charset="0"/>
              <a:buChar char="•"/>
            </a:pPr>
            <a:r>
              <a:rPr lang="en-US" sz="2000">
                <a:solidFill>
                  <a:srgbClr val="000000"/>
                </a:solidFill>
                <a:ea typeface="+mn-lt"/>
                <a:cs typeface="+mn-lt"/>
              </a:rPr>
              <a:t>Comparative benchmarking: F-Score is used to compare different IDS models fairly, especially when datasets are imbalanced.</a:t>
            </a:r>
            <a:endParaRPr lang="en-US" sz="2000"/>
          </a:p>
          <a:p>
            <a:pPr marL="285750" indent="-285750">
              <a:lnSpc>
                <a:spcPct val="110000"/>
              </a:lnSpc>
              <a:buFont typeface="Arial" panose="020B0504020202020204" pitchFamily="34" charset="0"/>
              <a:buChar char="•"/>
            </a:pPr>
            <a:r>
              <a:rPr lang="en-US" sz="2000">
                <a:solidFill>
                  <a:srgbClr val="000000"/>
                </a:solidFill>
                <a:ea typeface="+mn-lt"/>
                <a:cs typeface="+mn-lt"/>
              </a:rPr>
              <a:t>Practical relevance: A high F-Score means the IDS is both trustworthy (few false alarms) and effective (few missed attacks), which is essential for real-world deployment.</a:t>
            </a:r>
            <a:endParaRPr lang="en-US" sz="2000"/>
          </a:p>
          <a:p>
            <a:pPr marL="285750" indent="-285750">
              <a:buFont typeface="Arial" panose="020B0504020202020204" pitchFamily="34" charset="0"/>
              <a:buChar char="•"/>
            </a:pPr>
            <a:endParaRPr lang="en-US" sz="2000">
              <a:solidFill>
                <a:srgbClr val="000000"/>
              </a:solidFill>
            </a:endParaRPr>
          </a:p>
        </p:txBody>
      </p:sp>
      <p:sp>
        <p:nvSpPr>
          <p:cNvPr id="4" name="Title 3">
            <a:extLst>
              <a:ext uri="{FF2B5EF4-FFF2-40B4-BE49-F238E27FC236}">
                <a16:creationId xmlns:a16="http://schemas.microsoft.com/office/drawing/2014/main" id="{4E3D47BC-E7F6-8465-06F0-83011A38773D}"/>
              </a:ext>
            </a:extLst>
          </p:cNvPr>
          <p:cNvSpPr>
            <a:spLocks noGrp="1"/>
          </p:cNvSpPr>
          <p:nvPr>
            <p:ph type="title"/>
          </p:nvPr>
        </p:nvSpPr>
        <p:spPr>
          <a:xfrm>
            <a:off x="1088136" y="244671"/>
            <a:ext cx="9922764" cy="1294228"/>
          </a:xfrm>
        </p:spPr>
        <p:txBody>
          <a:bodyPr/>
          <a:lstStyle/>
          <a:p>
            <a:r>
              <a:rPr lang="en-US"/>
              <a:t>Why F-Score is important</a:t>
            </a:r>
          </a:p>
        </p:txBody>
      </p:sp>
    </p:spTree>
    <p:extLst>
      <p:ext uri="{BB962C8B-B14F-4D97-AF65-F5344CB8AC3E}">
        <p14:creationId xmlns:p14="http://schemas.microsoft.com/office/powerpoint/2010/main" val="2814915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492EC-603B-BA82-9039-45BE3DE69F5D}"/>
              </a:ext>
            </a:extLst>
          </p:cNvPr>
          <p:cNvSpPr>
            <a:spLocks noGrp="1"/>
          </p:cNvSpPr>
          <p:nvPr>
            <p:ph type="title"/>
          </p:nvPr>
        </p:nvSpPr>
        <p:spPr>
          <a:xfrm>
            <a:off x="759289" y="548639"/>
            <a:ext cx="4951397" cy="1453896"/>
          </a:xfrm>
        </p:spPr>
        <p:txBody>
          <a:bodyPr anchor="t">
            <a:normAutofit/>
          </a:bodyPr>
          <a:lstStyle/>
          <a:p>
            <a:r>
              <a:rPr lang="en-US" sz="2800"/>
              <a:t>Anomaly Detection Model</a:t>
            </a:r>
            <a:br>
              <a:rPr lang="en-US" sz="2800"/>
            </a:br>
            <a:r>
              <a:rPr lang="en-US" sz="2800"/>
              <a:t>- Training and Test Data Characteristics</a:t>
            </a:r>
          </a:p>
        </p:txBody>
      </p:sp>
      <p:pic>
        <p:nvPicPr>
          <p:cNvPr id="5" name="Content Placeholder 4" descr="Files on digital background">
            <a:extLst>
              <a:ext uri="{FF2B5EF4-FFF2-40B4-BE49-F238E27FC236}">
                <a16:creationId xmlns:a16="http://schemas.microsoft.com/office/drawing/2014/main" id="{7A4CD614-CC7E-4C8C-B621-2064DBBD29C3}"/>
              </a:ext>
            </a:extLst>
          </p:cNvPr>
          <p:cNvPicPr>
            <a:picLocks noGrp="1" noChangeAspect="1"/>
          </p:cNvPicPr>
          <p:nvPr>
            <p:ph type="pic" sz="quarter" idx="13"/>
          </p:nvPr>
        </p:nvPicPr>
        <p:blipFill>
          <a:blip r:embed="rId3"/>
          <a:srcRect l="11403" r="13764" b="-2"/>
          <a:stretch>
            <a:fillRect/>
          </a:stretch>
        </p:blipFill>
        <p:spPr>
          <a:xfrm>
            <a:off x="831598" y="2127421"/>
            <a:ext cx="4070915" cy="4080083"/>
          </a:xfrm>
          <a:prstGeom prst="rect">
            <a:avLst/>
          </a:prstGeom>
          <a:noFill/>
        </p:spPr>
      </p:pic>
      <p:sp>
        <p:nvSpPr>
          <p:cNvPr id="4" name="Content Placeholder 3">
            <a:extLst>
              <a:ext uri="{FF2B5EF4-FFF2-40B4-BE49-F238E27FC236}">
                <a16:creationId xmlns:a16="http://schemas.microsoft.com/office/drawing/2014/main" id="{E8AD1467-A00F-7C83-77B0-A6375C229B6F}"/>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47071" y="549275"/>
            <a:ext cx="6587613" cy="5783263"/>
          </a:xfrm>
        </p:spPr>
        <p:txBody>
          <a:bodyPr>
            <a:noAutofit/>
          </a:bodyPr>
          <a:lstStyle/>
          <a:p>
            <a:pPr marL="0" indent="0">
              <a:spcBef>
                <a:spcPts val="2500"/>
              </a:spcBef>
              <a:buFont typeface="Arial" panose="020B0604020202020204" pitchFamily="34" charset="0"/>
              <a:buNone/>
            </a:pPr>
            <a:r>
              <a:rPr lang="en-US" sz="1600" b="1"/>
              <a:t>Training Data Overview</a:t>
            </a:r>
          </a:p>
          <a:p>
            <a:pPr marL="0" lvl="1" indent="0">
              <a:buFont typeface="Arial" panose="020B0604020202020204" pitchFamily="34" charset="0"/>
              <a:buNone/>
            </a:pPr>
            <a:r>
              <a:rPr lang="en-US" sz="1600"/>
              <a:t>The training data consists of 28 million rows in four ZIP files, containing only normal CAN bus traffic labeled zero.</a:t>
            </a:r>
          </a:p>
          <a:p>
            <a:pPr marL="0" indent="0">
              <a:spcBef>
                <a:spcPts val="2500"/>
              </a:spcBef>
              <a:buFont typeface="Arial" panose="020B0604020202020204" pitchFamily="34" charset="0"/>
              <a:buNone/>
            </a:pPr>
            <a:r>
              <a:rPr lang="en-US" sz="1600" b="1"/>
              <a:t>Test Data Composition</a:t>
            </a:r>
          </a:p>
          <a:p>
            <a:pPr marL="0" lvl="1" indent="0">
              <a:buFont typeface="Arial" panose="020B0604020202020204" pitchFamily="34" charset="0"/>
              <a:buNone/>
            </a:pPr>
            <a:r>
              <a:rPr lang="en-US" sz="1600"/>
              <a:t>Test data includes three sets with varying row counts and intrusion percentages, simulating diverse CAN bus traffic scenarios.</a:t>
            </a:r>
          </a:p>
          <a:p>
            <a:pPr marL="0" indent="0">
              <a:spcBef>
                <a:spcPts val="2500"/>
              </a:spcBef>
              <a:buFont typeface="Arial" panose="020B0604020202020204" pitchFamily="34" charset="0"/>
              <a:buNone/>
            </a:pPr>
            <a:r>
              <a:rPr lang="en-US" sz="1600" b="1"/>
              <a:t>Data Challenges</a:t>
            </a:r>
          </a:p>
          <a:p>
            <a:pPr marL="0" lvl="1" indent="0">
              <a:buFont typeface="Arial" panose="020B0604020202020204" pitchFamily="34" charset="0"/>
              <a:buNone/>
            </a:pPr>
            <a:r>
              <a:rPr lang="en-US" sz="1600"/>
              <a:t>Challenges include varying signal counts, temporal shifts, inconsistent column names, and large dataset size impacting processing.</a:t>
            </a:r>
          </a:p>
          <a:p>
            <a:pPr marL="0" indent="0">
              <a:spcBef>
                <a:spcPts val="2500"/>
              </a:spcBef>
              <a:buFont typeface="Arial" panose="020B0604020202020204" pitchFamily="34" charset="0"/>
              <a:buNone/>
            </a:pPr>
            <a:r>
              <a:rPr lang="en-US" sz="1600" b="1"/>
              <a:t>Computational Constraints</a:t>
            </a:r>
          </a:p>
          <a:p>
            <a:pPr marL="0" lvl="1" indent="0">
              <a:buFont typeface="Arial" panose="020B0604020202020204" pitchFamily="34" charset="0"/>
              <a:buNone/>
            </a:pPr>
            <a:r>
              <a:rPr lang="en-US" sz="1600"/>
              <a:t>Large datasets require efficient preprocessing and data handling methods to ensure scalability and performance of models.</a:t>
            </a:r>
          </a:p>
        </p:txBody>
      </p:sp>
    </p:spTree>
    <p:extLst>
      <p:ext uri="{BB962C8B-B14F-4D97-AF65-F5344CB8AC3E}">
        <p14:creationId xmlns:p14="http://schemas.microsoft.com/office/powerpoint/2010/main" val="3804115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B986D-8245-D7FA-52D4-6FD334BF553B}"/>
              </a:ext>
            </a:extLst>
          </p:cNvPr>
          <p:cNvSpPr>
            <a:spLocks noGrp="1"/>
          </p:cNvSpPr>
          <p:nvPr>
            <p:ph type="title"/>
          </p:nvPr>
        </p:nvSpPr>
        <p:spPr>
          <a:xfrm>
            <a:off x="759290" y="548639"/>
            <a:ext cx="4672584" cy="1453896"/>
          </a:xfrm>
        </p:spPr>
        <p:txBody>
          <a:bodyPr anchor="t">
            <a:normAutofit/>
          </a:bodyPr>
          <a:lstStyle/>
          <a:p>
            <a:r>
              <a:rPr lang="en-US" sz="2800"/>
              <a:t>Anomaly Detection Model  - Steps in Model Development</a:t>
            </a:r>
          </a:p>
        </p:txBody>
      </p:sp>
      <p:pic>
        <p:nvPicPr>
          <p:cNvPr id="5" name="Content Placeholder 4" descr="Teamwork concept with two businessman, &quot;searching&quot; and &quot;idea&quot; symbols. Solving problem concept with two businessman. First with search symbol instead of head, second with &quot; idea&quot; symbol. Between is data cloud with progress / thinking / growth symbols.">
            <a:extLst>
              <a:ext uri="{FF2B5EF4-FFF2-40B4-BE49-F238E27FC236}">
                <a16:creationId xmlns:a16="http://schemas.microsoft.com/office/drawing/2014/main" id="{64B1557A-4209-4BDF-8DF0-0DEFF8351233}"/>
              </a:ext>
            </a:extLst>
          </p:cNvPr>
          <p:cNvPicPr>
            <a:picLocks noGrp="1" noChangeAspect="1"/>
          </p:cNvPicPr>
          <p:nvPr>
            <p:ph type="pic" sz="quarter" idx="13"/>
          </p:nvPr>
        </p:nvPicPr>
        <p:blipFill>
          <a:blip r:embed="rId4"/>
          <a:srcRect l="11386" r="10291" b="1"/>
          <a:stretch>
            <a:fillRect/>
          </a:stretch>
        </p:blipFill>
        <p:spPr>
          <a:xfrm>
            <a:off x="831598" y="2127421"/>
            <a:ext cx="4070915" cy="4080083"/>
          </a:xfrm>
          <a:prstGeom prst="rect">
            <a:avLst/>
          </a:prstGeom>
          <a:noFill/>
        </p:spPr>
      </p:pic>
      <p:sp>
        <p:nvSpPr>
          <p:cNvPr id="4" name="Content Placeholder 3">
            <a:extLst>
              <a:ext uri="{FF2B5EF4-FFF2-40B4-BE49-F238E27FC236}">
                <a16:creationId xmlns:a16="http://schemas.microsoft.com/office/drawing/2014/main" id="{C7706085-903B-8973-FAD1-0EE4848ABFAA}"/>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875" y="549275"/>
            <a:ext cx="6514960" cy="5783263"/>
          </a:xfrm>
        </p:spPr>
        <p:txBody>
          <a:bodyPr>
            <a:normAutofit/>
          </a:bodyPr>
          <a:lstStyle/>
          <a:p>
            <a:pPr marL="0" indent="0">
              <a:spcBef>
                <a:spcPts val="2500"/>
              </a:spcBef>
              <a:buFont typeface="Arial" panose="020B0604020202020204" pitchFamily="34" charset="0"/>
              <a:buNone/>
            </a:pPr>
            <a:r>
              <a:rPr lang="en-US" sz="1600" b="1"/>
              <a:t>Baseline Model Attempt</a:t>
            </a:r>
          </a:p>
          <a:p>
            <a:pPr marL="0" lvl="1" indent="0">
              <a:buFont typeface="Arial" panose="020B0604020202020204" pitchFamily="34" charset="0"/>
              <a:buNone/>
            </a:pPr>
            <a:r>
              <a:rPr lang="en-US" sz="1600"/>
              <a:t>Initial use of </a:t>
            </a:r>
            <a:r>
              <a:rPr lang="en-US" sz="1600" err="1"/>
              <a:t>XGBoost</a:t>
            </a:r>
            <a:r>
              <a:rPr lang="en-US" sz="1600"/>
              <a:t> for one-class classification was dropped due to poor performance and low score variance.</a:t>
            </a:r>
          </a:p>
          <a:p>
            <a:pPr marL="0" indent="0">
              <a:spcBef>
                <a:spcPts val="2500"/>
              </a:spcBef>
              <a:buFont typeface="Arial" panose="020B0604020202020204" pitchFamily="34" charset="0"/>
              <a:buNone/>
            </a:pPr>
            <a:r>
              <a:rPr lang="en-US" sz="1600" b="1"/>
              <a:t>Data Preprocessing</a:t>
            </a:r>
          </a:p>
          <a:p>
            <a:pPr marL="0" lvl="1" indent="0">
              <a:buFont typeface="Arial" panose="020B0604020202020204" pitchFamily="34" charset="0"/>
              <a:buNone/>
            </a:pPr>
            <a:r>
              <a:rPr lang="en-US" sz="1600"/>
              <a:t>Preprocessing included ZIP file reading, column renaming, and time normalization to fix inconsistencies and temporal shifts.</a:t>
            </a:r>
          </a:p>
          <a:p>
            <a:pPr marL="0" indent="0">
              <a:spcBef>
                <a:spcPts val="2500"/>
              </a:spcBef>
              <a:buFont typeface="Arial" panose="020B0604020202020204" pitchFamily="34" charset="0"/>
              <a:buNone/>
            </a:pPr>
            <a:r>
              <a:rPr lang="en-US" sz="1600" b="1"/>
              <a:t>Feature Engineering</a:t>
            </a:r>
          </a:p>
          <a:p>
            <a:pPr marL="0" lvl="1" indent="0">
              <a:buFont typeface="Arial" panose="020B0604020202020204" pitchFamily="34" charset="0"/>
              <a:buNone/>
            </a:pPr>
            <a:r>
              <a:rPr lang="en-US" sz="1600"/>
              <a:t>Time deltas, signal changes, and rolling statistics were computed to capture temporal anomaly patterns, followed by </a:t>
            </a:r>
            <a:r>
              <a:rPr lang="en-US" sz="1600">
                <a:solidFill>
                  <a:srgbClr val="FF0000"/>
                </a:solidFill>
              </a:rPr>
              <a:t>scaling and encoding.</a:t>
            </a:r>
          </a:p>
          <a:p>
            <a:pPr marL="0" indent="0">
              <a:spcBef>
                <a:spcPts val="2500"/>
              </a:spcBef>
              <a:buFont typeface="Arial" panose="020B0604020202020204" pitchFamily="34" charset="0"/>
              <a:buNone/>
            </a:pPr>
            <a:r>
              <a:rPr lang="en-US" sz="1600" b="1"/>
              <a:t>Model Training and Evaluation</a:t>
            </a:r>
          </a:p>
          <a:p>
            <a:pPr marL="0" lvl="1" indent="0">
              <a:buFont typeface="Arial" panose="020B0604020202020204" pitchFamily="34" charset="0"/>
              <a:buNone/>
            </a:pPr>
            <a:r>
              <a:rPr lang="en-US" sz="1600">
                <a:solidFill>
                  <a:srgbClr val="FF0000"/>
                </a:solidFill>
              </a:rPr>
              <a:t>Isolation Forest </a:t>
            </a:r>
            <a:r>
              <a:rPr lang="en-US" sz="1600"/>
              <a:t>trained on subsampled normal data; evaluation used </a:t>
            </a:r>
            <a:r>
              <a:rPr lang="en-US" sz="1600">
                <a:solidFill>
                  <a:srgbClr val="FF0000"/>
                </a:solidFill>
              </a:rPr>
              <a:t>precision-recall curves</a:t>
            </a:r>
            <a:r>
              <a:rPr lang="en-US" sz="1600"/>
              <a:t> to optimize </a:t>
            </a:r>
            <a:r>
              <a:rPr lang="en-US" sz="1600">
                <a:solidFill>
                  <a:srgbClr val="FF0000"/>
                </a:solidFill>
              </a:rPr>
              <a:t>detection thresholds.</a:t>
            </a:r>
          </a:p>
        </p:txBody>
      </p:sp>
    </p:spTree>
    <p:extLst>
      <p:ext uri="{BB962C8B-B14F-4D97-AF65-F5344CB8AC3E}">
        <p14:creationId xmlns:p14="http://schemas.microsoft.com/office/powerpoint/2010/main" val="3541612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5C6D-A990-7B58-0527-EFA66EF4E4B8}"/>
              </a:ext>
            </a:extLst>
          </p:cNvPr>
          <p:cNvSpPr>
            <a:spLocks noGrp="1"/>
          </p:cNvSpPr>
          <p:nvPr>
            <p:ph type="title"/>
          </p:nvPr>
        </p:nvSpPr>
        <p:spPr>
          <a:xfrm>
            <a:off x="759290" y="548639"/>
            <a:ext cx="4672584" cy="1453896"/>
          </a:xfrm>
        </p:spPr>
        <p:txBody>
          <a:bodyPr anchor="t">
            <a:normAutofit/>
          </a:bodyPr>
          <a:lstStyle/>
          <a:p>
            <a:r>
              <a:rPr lang="en-US" sz="2800"/>
              <a:t>Anomaly Detection Model</a:t>
            </a:r>
            <a:br>
              <a:rPr lang="en-US" sz="2800"/>
            </a:br>
            <a:r>
              <a:rPr lang="en-US" sz="2800"/>
              <a:t>- Performance on Test Attacks</a:t>
            </a:r>
          </a:p>
        </p:txBody>
      </p:sp>
      <p:pic>
        <p:nvPicPr>
          <p:cNvPr id="5" name="Content Placeholder 4" descr="Conceptual hands pulling business finance growth chart line upwards on white background.">
            <a:extLst>
              <a:ext uri="{FF2B5EF4-FFF2-40B4-BE49-F238E27FC236}">
                <a16:creationId xmlns:a16="http://schemas.microsoft.com/office/drawing/2014/main" id="{E239524C-3C98-4D66-9210-CFD62199A25A}"/>
              </a:ext>
            </a:extLst>
          </p:cNvPr>
          <p:cNvPicPr>
            <a:picLocks noGrp="1" noChangeAspect="1"/>
          </p:cNvPicPr>
          <p:nvPr>
            <p:ph type="pic" sz="quarter" idx="13"/>
          </p:nvPr>
        </p:nvPicPr>
        <p:blipFill>
          <a:blip r:embed="rId3"/>
          <a:srcRect l="29012" r="4387" b="-1"/>
          <a:stretch>
            <a:fillRect/>
          </a:stretch>
        </p:blipFill>
        <p:spPr>
          <a:xfrm>
            <a:off x="831598" y="2127421"/>
            <a:ext cx="4070915" cy="4080083"/>
          </a:xfrm>
          <a:prstGeom prst="rect">
            <a:avLst/>
          </a:prstGeom>
          <a:noFill/>
        </p:spPr>
      </p:pic>
      <p:sp>
        <p:nvSpPr>
          <p:cNvPr id="4" name="Content Placeholder 3">
            <a:extLst>
              <a:ext uri="{FF2B5EF4-FFF2-40B4-BE49-F238E27FC236}">
                <a16:creationId xmlns:a16="http://schemas.microsoft.com/office/drawing/2014/main" id="{277DD180-D310-54C5-3C0D-E9A2A383A02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33883" y="244475"/>
            <a:ext cx="6400800" cy="5783263"/>
          </a:xfrm>
        </p:spPr>
        <p:txBody>
          <a:bodyPr>
            <a:noAutofit/>
          </a:bodyPr>
          <a:lstStyle/>
          <a:p>
            <a:pPr marL="0" indent="0">
              <a:spcBef>
                <a:spcPts val="2500"/>
              </a:spcBef>
              <a:buFont typeface="Arial" panose="020B0604020202020204" pitchFamily="34" charset="0"/>
              <a:buNone/>
            </a:pPr>
            <a:r>
              <a:rPr lang="en-US" sz="1400" b="1"/>
              <a:t>Results</a:t>
            </a:r>
          </a:p>
          <a:p>
            <a:pPr marL="0" lvl="1" indent="0">
              <a:buNone/>
            </a:pPr>
            <a:r>
              <a:rPr lang="en-US" sz="1400"/>
              <a:t>Plateau attack: </a:t>
            </a:r>
          </a:p>
          <a:p>
            <a:pPr marL="0" lvl="1" indent="0">
              <a:buNone/>
            </a:pPr>
            <a:r>
              <a:rPr lang="en-US" sz="1400"/>
              <a:t>	F1 0.2814</a:t>
            </a:r>
          </a:p>
          <a:p>
            <a:pPr marL="0" lvl="1" indent="0">
              <a:buNone/>
            </a:pPr>
            <a:r>
              <a:rPr lang="en-US" sz="1400"/>
              <a:t>	Precision 0.1646 </a:t>
            </a:r>
          </a:p>
          <a:p>
            <a:pPr marL="0" lvl="1" indent="0">
              <a:buNone/>
            </a:pPr>
            <a:r>
              <a:rPr lang="en-US" sz="1400"/>
              <a:t>	Recall 0.9684 </a:t>
            </a:r>
          </a:p>
          <a:p>
            <a:pPr marL="0" lvl="1" indent="0">
              <a:buNone/>
            </a:pPr>
            <a:r>
              <a:rPr lang="en-US" sz="1400"/>
              <a:t>	FPR 0.9586</a:t>
            </a:r>
          </a:p>
          <a:p>
            <a:pPr marL="0" lvl="1" indent="0">
              <a:buNone/>
            </a:pPr>
            <a:r>
              <a:rPr lang="en-US" sz="1400"/>
              <a:t>Flooding attack: </a:t>
            </a:r>
          </a:p>
          <a:p>
            <a:pPr marL="0" lvl="1" indent="0">
              <a:buNone/>
            </a:pPr>
            <a:r>
              <a:rPr lang="en-US" sz="1400"/>
              <a:t>	F1 0.4639</a:t>
            </a:r>
          </a:p>
          <a:p>
            <a:pPr marL="0" lvl="1" indent="0">
              <a:buNone/>
            </a:pPr>
            <a:r>
              <a:rPr lang="en-US" sz="1400"/>
              <a:t>	Precision 0.3024 </a:t>
            </a:r>
          </a:p>
          <a:p>
            <a:pPr marL="0" lvl="1" indent="0">
              <a:buNone/>
            </a:pPr>
            <a:r>
              <a:rPr lang="en-US" sz="1400"/>
              <a:t>	Recall 0.9956 </a:t>
            </a:r>
          </a:p>
          <a:p>
            <a:pPr marL="0" lvl="1" indent="0">
              <a:buNone/>
            </a:pPr>
            <a:r>
              <a:rPr lang="en-US" sz="1400"/>
              <a:t>	FPR 0.9960</a:t>
            </a:r>
          </a:p>
          <a:p>
            <a:pPr marL="0" indent="0">
              <a:spcBef>
                <a:spcPts val="2500"/>
              </a:spcBef>
              <a:buFont typeface="Arial" panose="020B0604020202020204" pitchFamily="34" charset="0"/>
              <a:buNone/>
            </a:pPr>
            <a:r>
              <a:rPr lang="en-US" sz="1400" b="1"/>
              <a:t>Model Strengths and Challenges</a:t>
            </a:r>
          </a:p>
          <a:p>
            <a:pPr marL="0" lvl="1" indent="0">
              <a:buFont typeface="Arial" panose="020B0604020202020204" pitchFamily="34" charset="0"/>
              <a:buNone/>
            </a:pPr>
            <a:r>
              <a:rPr lang="en-US" sz="1400"/>
              <a:t>The model </a:t>
            </a:r>
            <a:r>
              <a:rPr lang="en-US" sz="1400" b="1"/>
              <a:t>excels in sensitivity but faces challenges with precision </a:t>
            </a:r>
            <a:r>
              <a:rPr lang="en-US" sz="1400"/>
              <a:t>due to distribution shifts between training and test data:</a:t>
            </a:r>
          </a:p>
          <a:p>
            <a:pPr marL="285750" lvl="1" indent="-285750"/>
            <a:r>
              <a:rPr lang="en-US" sz="1400"/>
              <a:t>It identifies most of the intrusions (high recall).</a:t>
            </a:r>
          </a:p>
          <a:p>
            <a:pPr marL="285750" lvl="1" indent="-285750"/>
            <a:r>
              <a:rPr lang="en-US" sz="1400"/>
              <a:t>But it also falsely flags normal events as intrusions (low precision).</a:t>
            </a:r>
          </a:p>
          <a:p>
            <a:pPr marL="285750" lvl="1" indent="-285750"/>
            <a:r>
              <a:rPr lang="en-US" sz="1400"/>
              <a:t>Even though recall is high, the F1 score is currently low, indicating poor overall performance.</a:t>
            </a:r>
          </a:p>
        </p:txBody>
      </p:sp>
    </p:spTree>
    <p:extLst>
      <p:ext uri="{BB962C8B-B14F-4D97-AF65-F5344CB8AC3E}">
        <p14:creationId xmlns:p14="http://schemas.microsoft.com/office/powerpoint/2010/main" val="926347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95020-1A35-3A2A-AC5C-AEE44D516D53}"/>
              </a:ext>
            </a:extLst>
          </p:cNvPr>
          <p:cNvSpPr>
            <a:spLocks noGrp="1"/>
          </p:cNvSpPr>
          <p:nvPr>
            <p:ph type="title"/>
          </p:nvPr>
        </p:nvSpPr>
        <p:spPr>
          <a:xfrm>
            <a:off x="759290" y="548639"/>
            <a:ext cx="4672584" cy="1453896"/>
          </a:xfrm>
        </p:spPr>
        <p:txBody>
          <a:bodyPr anchor="t">
            <a:normAutofit/>
          </a:bodyPr>
          <a:lstStyle/>
          <a:p>
            <a:r>
              <a:rPr lang="en-US" sz="2800"/>
              <a:t>Anomaly Detection Model - Technical and Modeling Obstacles</a:t>
            </a:r>
          </a:p>
        </p:txBody>
      </p:sp>
      <p:pic>
        <p:nvPicPr>
          <p:cNvPr id="5" name="Content Placeholder 4" descr="3d illustration">
            <a:extLst>
              <a:ext uri="{FF2B5EF4-FFF2-40B4-BE49-F238E27FC236}">
                <a16:creationId xmlns:a16="http://schemas.microsoft.com/office/drawing/2014/main" id="{AB0E97E8-DD24-4B95-A819-BB7987A504D9}"/>
              </a:ext>
            </a:extLst>
          </p:cNvPr>
          <p:cNvPicPr>
            <a:picLocks noGrp="1" noChangeAspect="1"/>
          </p:cNvPicPr>
          <p:nvPr>
            <p:ph type="pic" sz="quarter" idx="13"/>
          </p:nvPr>
        </p:nvPicPr>
        <p:blipFill>
          <a:blip r:embed="rId3"/>
          <a:srcRect r="223" b="-2"/>
          <a:stretch>
            <a:fillRect/>
          </a:stretch>
        </p:blipFill>
        <p:spPr>
          <a:xfrm>
            <a:off x="831598" y="2127421"/>
            <a:ext cx="4070915" cy="4080083"/>
          </a:xfrm>
          <a:prstGeom prst="rect">
            <a:avLst/>
          </a:prstGeom>
          <a:noFill/>
        </p:spPr>
      </p:pic>
      <p:sp>
        <p:nvSpPr>
          <p:cNvPr id="4" name="Content Placeholder 3">
            <a:extLst>
              <a:ext uri="{FF2B5EF4-FFF2-40B4-BE49-F238E27FC236}">
                <a16:creationId xmlns:a16="http://schemas.microsoft.com/office/drawing/2014/main" id="{12A2DA86-E1C9-C441-E423-8EA84CAD8739}"/>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83045" y="275303"/>
            <a:ext cx="6233652" cy="6057235"/>
          </a:xfrm>
        </p:spPr>
        <p:txBody>
          <a:bodyPr>
            <a:normAutofit/>
          </a:bodyPr>
          <a:lstStyle/>
          <a:p>
            <a:pPr marL="0" indent="0">
              <a:spcBef>
                <a:spcPts val="2500"/>
              </a:spcBef>
              <a:buFont typeface="Arial" panose="020B0604020202020204" pitchFamily="34" charset="0"/>
              <a:buNone/>
            </a:pPr>
            <a:r>
              <a:rPr lang="en-US" b="1"/>
              <a:t>Handling Large Datasets</a:t>
            </a:r>
          </a:p>
          <a:p>
            <a:pPr marL="0" lvl="1" indent="0">
              <a:buFont typeface="Arial" panose="020B0604020202020204" pitchFamily="34" charset="0"/>
              <a:buNone/>
            </a:pPr>
            <a:r>
              <a:rPr lang="en-US"/>
              <a:t>Memory and computational constraints from large datasets were managed using in-memory reading and subsampling.</a:t>
            </a:r>
          </a:p>
          <a:p>
            <a:pPr marL="0" indent="0">
              <a:spcBef>
                <a:spcPts val="2500"/>
              </a:spcBef>
              <a:buFont typeface="Arial" panose="020B0604020202020204" pitchFamily="34" charset="0"/>
              <a:buNone/>
            </a:pPr>
            <a:r>
              <a:rPr lang="en-US" b="1"/>
              <a:t>Temporal Data Challenges</a:t>
            </a:r>
          </a:p>
          <a:p>
            <a:pPr marL="0" lvl="1" indent="0">
              <a:buFont typeface="Arial" panose="020B0604020202020204" pitchFamily="34" charset="0"/>
              <a:buNone/>
            </a:pPr>
            <a:r>
              <a:rPr lang="en-US"/>
              <a:t>Normalization and delta calculations addressed temporal shifts between training and test data timestamps.</a:t>
            </a:r>
          </a:p>
          <a:p>
            <a:pPr marL="0" indent="0">
              <a:spcBef>
                <a:spcPts val="2500"/>
              </a:spcBef>
              <a:buFont typeface="Arial" panose="020B0604020202020204" pitchFamily="34" charset="0"/>
              <a:buNone/>
            </a:pPr>
            <a:r>
              <a:rPr lang="en-US" b="1"/>
              <a:t>Model Selection and Performance</a:t>
            </a:r>
          </a:p>
          <a:p>
            <a:pPr marL="0" lvl="1" indent="0">
              <a:buFont typeface="Arial" panose="020B0604020202020204" pitchFamily="34" charset="0"/>
              <a:buNone/>
            </a:pPr>
            <a:r>
              <a:rPr lang="en-US"/>
              <a:t>Switching from </a:t>
            </a:r>
            <a:r>
              <a:rPr lang="en-US" err="1"/>
              <a:t>XGBoost</a:t>
            </a:r>
            <a:r>
              <a:rPr lang="en-US"/>
              <a:t> to Isolation Forest improved anomaly separation and detection effectiveness.</a:t>
            </a:r>
          </a:p>
          <a:p>
            <a:pPr marL="0" indent="0">
              <a:spcBef>
                <a:spcPts val="2500"/>
              </a:spcBef>
              <a:buFont typeface="Arial" panose="020B0604020202020204" pitchFamily="34" charset="0"/>
              <a:buNone/>
            </a:pPr>
            <a:r>
              <a:rPr lang="en-US" b="1"/>
              <a:t>Precision and Preprocessing Issues</a:t>
            </a:r>
          </a:p>
          <a:p>
            <a:pPr marL="0" lvl="1" indent="0">
              <a:buFont typeface="Arial" panose="020B0604020202020204" pitchFamily="34" charset="0"/>
              <a:buNone/>
            </a:pPr>
            <a:r>
              <a:rPr lang="en-US"/>
              <a:t>High recall was achieved but precision struggled due to contamination tuning and residual distribution shifts.</a:t>
            </a:r>
          </a:p>
        </p:txBody>
      </p:sp>
    </p:spTree>
    <p:extLst>
      <p:ext uri="{BB962C8B-B14F-4D97-AF65-F5344CB8AC3E}">
        <p14:creationId xmlns:p14="http://schemas.microsoft.com/office/powerpoint/2010/main" val="2953958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61FF-C327-A72C-2B75-E7E35DE40B08}"/>
              </a:ext>
            </a:extLst>
          </p:cNvPr>
          <p:cNvSpPr>
            <a:spLocks noGrp="1"/>
          </p:cNvSpPr>
          <p:nvPr>
            <p:ph type="title"/>
          </p:nvPr>
        </p:nvSpPr>
        <p:spPr>
          <a:xfrm>
            <a:off x="776542" y="548639"/>
            <a:ext cx="4672584" cy="1453896"/>
          </a:xfrm>
        </p:spPr>
        <p:txBody>
          <a:bodyPr anchor="t">
            <a:normAutofit/>
          </a:bodyPr>
          <a:lstStyle/>
          <a:p>
            <a:r>
              <a:rPr lang="en-US" sz="2800"/>
              <a:t>Anomaly Detection Model - Future Improvements and Testing</a:t>
            </a:r>
          </a:p>
        </p:txBody>
      </p:sp>
      <p:pic>
        <p:nvPicPr>
          <p:cNvPr id="5" name="Content Placeholder 4" descr="Digital concept which shows abstract network and concept of security optimization and internet technology  ">
            <a:extLst>
              <a:ext uri="{FF2B5EF4-FFF2-40B4-BE49-F238E27FC236}">
                <a16:creationId xmlns:a16="http://schemas.microsoft.com/office/drawing/2014/main" id="{983D7AFE-F09F-4381-B8D5-982F9D8C503A}"/>
              </a:ext>
            </a:extLst>
          </p:cNvPr>
          <p:cNvPicPr>
            <a:picLocks noGrp="1" noChangeAspect="1"/>
          </p:cNvPicPr>
          <p:nvPr>
            <p:ph type="pic" sz="quarter" idx="13"/>
          </p:nvPr>
        </p:nvPicPr>
        <p:blipFill>
          <a:blip r:embed="rId4"/>
          <a:srcRect r="223" b="-2"/>
          <a:stretch>
            <a:fillRect/>
          </a:stretch>
        </p:blipFill>
        <p:spPr>
          <a:xfrm>
            <a:off x="831598" y="2127421"/>
            <a:ext cx="4070915" cy="4080083"/>
          </a:xfrm>
          <a:prstGeom prst="rect">
            <a:avLst/>
          </a:prstGeom>
          <a:noFill/>
        </p:spPr>
      </p:pic>
      <p:sp>
        <p:nvSpPr>
          <p:cNvPr id="4" name="Content Placeholder 3">
            <a:extLst>
              <a:ext uri="{FF2B5EF4-FFF2-40B4-BE49-F238E27FC236}">
                <a16:creationId xmlns:a16="http://schemas.microsoft.com/office/drawing/2014/main" id="{396D7A7B-86F7-2292-2973-B9D5B3A85AC3}"/>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85791" y="549275"/>
            <a:ext cx="6311348" cy="6030429"/>
          </a:xfrm>
        </p:spPr>
        <p:txBody>
          <a:bodyPr>
            <a:noAutofit/>
          </a:bodyPr>
          <a:lstStyle/>
          <a:p>
            <a:pPr marL="0" indent="0">
              <a:spcBef>
                <a:spcPts val="2500"/>
              </a:spcBef>
              <a:buFont typeface="Arial" panose="020B0604020202020204" pitchFamily="34" charset="0"/>
              <a:buNone/>
            </a:pPr>
            <a:r>
              <a:rPr lang="en-US" b="1"/>
              <a:t>Model Retraining</a:t>
            </a:r>
          </a:p>
          <a:p>
            <a:pPr marL="0" lvl="1" indent="0">
              <a:buFont typeface="Arial" panose="020B0604020202020204" pitchFamily="34" charset="0"/>
              <a:buNone/>
            </a:pPr>
            <a:r>
              <a:rPr lang="en-US"/>
              <a:t>Retrain Isolation Forest with 0.001 contamination to enhance precision and improve F1 score to about 0.35 for plateau attacks.</a:t>
            </a:r>
          </a:p>
          <a:p>
            <a:pPr marL="0" indent="0">
              <a:spcBef>
                <a:spcPts val="2500"/>
              </a:spcBef>
              <a:buFont typeface="Arial" panose="020B0604020202020204" pitchFamily="34" charset="0"/>
              <a:buNone/>
            </a:pPr>
            <a:r>
              <a:rPr lang="en-US" b="1"/>
              <a:t>Ensemble Approach</a:t>
            </a:r>
          </a:p>
          <a:p>
            <a:pPr marL="0" lvl="1" indent="0">
              <a:buFont typeface="Arial" panose="020B0604020202020204" pitchFamily="34" charset="0"/>
              <a:buNone/>
            </a:pPr>
            <a:r>
              <a:rPr lang="en-US"/>
              <a:t>Combine Isolation Forest and </a:t>
            </a:r>
            <a:r>
              <a:rPr lang="en-US">
                <a:solidFill>
                  <a:srgbClr val="FF0000"/>
                </a:solidFill>
              </a:rPr>
              <a:t>One-Class SVM </a:t>
            </a:r>
            <a:r>
              <a:rPr lang="en-US"/>
              <a:t>into an ensemble to achieve better detection with an F1 score near 0.5.</a:t>
            </a:r>
          </a:p>
          <a:p>
            <a:pPr marL="0" indent="0">
              <a:spcBef>
                <a:spcPts val="2500"/>
              </a:spcBef>
              <a:buFont typeface="Arial" panose="020B0604020202020204" pitchFamily="34" charset="0"/>
              <a:buNone/>
            </a:pPr>
            <a:r>
              <a:rPr lang="en-US" b="1"/>
              <a:t>Expanded Evaluation Scenarios</a:t>
            </a:r>
          </a:p>
          <a:p>
            <a:pPr marL="0" lvl="1" indent="0">
              <a:buFont typeface="Arial" panose="020B0604020202020204" pitchFamily="34" charset="0"/>
              <a:buNone/>
            </a:pPr>
            <a:r>
              <a:rPr lang="en-US"/>
              <a:t>Include suppress and gear attack scenarios in testing to comprehensively benchmark model robustness and detection accuracy.</a:t>
            </a:r>
          </a:p>
        </p:txBody>
      </p:sp>
    </p:spTree>
    <p:extLst>
      <p:ext uri="{BB962C8B-B14F-4D97-AF65-F5344CB8AC3E}">
        <p14:creationId xmlns:p14="http://schemas.microsoft.com/office/powerpoint/2010/main" val="1397243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3936B-FA56-8DBC-2064-C93370BA9DA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CCDD65-A06E-8521-05FE-EB39FB7A0FC0}"/>
              </a:ext>
            </a:extLst>
          </p:cNvPr>
          <p:cNvSpPr>
            <a:spLocks noGrp="1"/>
          </p:cNvSpPr>
          <p:nvPr>
            <p:ph idx="1"/>
          </p:nvPr>
        </p:nvSpPr>
        <p:spPr>
          <a:xfrm>
            <a:off x="757457" y="1010043"/>
            <a:ext cx="9922764" cy="5448986"/>
          </a:xfrm>
        </p:spPr>
        <p:txBody>
          <a:bodyPr vert="horz" lIns="91440" tIns="45720" rIns="91440" bIns="45720" rtlCol="0" anchor="t">
            <a:normAutofit/>
          </a:bodyPr>
          <a:lstStyle/>
          <a:p>
            <a:pPr marL="285750" indent="-285750">
              <a:lnSpc>
                <a:spcPct val="110000"/>
              </a:lnSpc>
              <a:buFont typeface="Arial" panose="020B0504020202020204" pitchFamily="34" charset="0"/>
              <a:buChar char="•"/>
            </a:pPr>
            <a:r>
              <a:rPr lang="en-US" sz="2400"/>
              <a:t>Combining Isolation Forest and One-Class SVM (Ensemble):</a:t>
            </a:r>
          </a:p>
          <a:p>
            <a:pPr marL="788670" lvl="1" indent="-285750">
              <a:lnSpc>
                <a:spcPct val="110000"/>
              </a:lnSpc>
              <a:buFont typeface="Arial" panose="020B0504020202020204" pitchFamily="34" charset="0"/>
              <a:buChar char="•"/>
            </a:pPr>
            <a:r>
              <a:rPr lang="en-US" sz="2400"/>
              <a:t>Not capable of improving F1 Score so far</a:t>
            </a:r>
          </a:p>
          <a:p>
            <a:pPr marL="788670" lvl="1" indent="-285750">
              <a:lnSpc>
                <a:spcPct val="110000"/>
              </a:lnSpc>
              <a:buFont typeface="Arial" panose="020B0504020202020204" pitchFamily="34" charset="0"/>
              <a:buChar char="•"/>
            </a:pPr>
            <a:r>
              <a:rPr lang="en-US" sz="2400"/>
              <a:t>For flooding attack:</a:t>
            </a:r>
          </a:p>
          <a:p>
            <a:pPr marL="1017270" lvl="2" indent="-285750">
              <a:lnSpc>
                <a:spcPct val="110000"/>
              </a:lnSpc>
              <a:buFont typeface="Arial" panose="020B0504020202020204" pitchFamily="34" charset="0"/>
              <a:buChar char="•"/>
            </a:pPr>
            <a:r>
              <a:rPr lang="en-US" sz="2200"/>
              <a:t>F1 0.4639</a:t>
            </a:r>
          </a:p>
          <a:p>
            <a:pPr marL="1017270" lvl="2" indent="-285750">
              <a:lnSpc>
                <a:spcPct val="110000"/>
              </a:lnSpc>
              <a:buFont typeface="Arial" panose="020B0504020202020204" pitchFamily="34" charset="0"/>
              <a:buChar char="•"/>
            </a:pPr>
            <a:r>
              <a:rPr lang="en-US" sz="2200"/>
              <a:t>Precision 0.3024</a:t>
            </a:r>
          </a:p>
          <a:p>
            <a:pPr marL="1017270" lvl="2" indent="-285750">
              <a:lnSpc>
                <a:spcPct val="110000"/>
              </a:lnSpc>
              <a:buFont typeface="Arial" panose="020B0504020202020204" pitchFamily="34" charset="0"/>
              <a:buChar char="•"/>
            </a:pPr>
            <a:r>
              <a:rPr lang="en-US" sz="2200"/>
              <a:t>Recall 0.9956</a:t>
            </a:r>
          </a:p>
          <a:p>
            <a:pPr marL="1017270" lvl="2" indent="-285750">
              <a:lnSpc>
                <a:spcPct val="110000"/>
              </a:lnSpc>
              <a:buFont typeface="Arial" panose="020B0504020202020204" pitchFamily="34" charset="0"/>
              <a:buChar char="•"/>
            </a:pPr>
            <a:r>
              <a:rPr lang="en-US" sz="2200"/>
              <a:t>FPR 0.9960</a:t>
            </a:r>
            <a:endParaRPr lang="en-US" sz="2400"/>
          </a:p>
        </p:txBody>
      </p:sp>
      <p:sp>
        <p:nvSpPr>
          <p:cNvPr id="3" name="Title 2">
            <a:extLst>
              <a:ext uri="{FF2B5EF4-FFF2-40B4-BE49-F238E27FC236}">
                <a16:creationId xmlns:a16="http://schemas.microsoft.com/office/drawing/2014/main" id="{F89F1C62-F526-B12E-DBD9-C5C787712699}"/>
              </a:ext>
            </a:extLst>
          </p:cNvPr>
          <p:cNvSpPr>
            <a:spLocks noGrp="1"/>
          </p:cNvSpPr>
          <p:nvPr>
            <p:ph type="title"/>
          </p:nvPr>
        </p:nvSpPr>
        <p:spPr>
          <a:xfrm>
            <a:off x="757457" y="170094"/>
            <a:ext cx="9922764" cy="834153"/>
          </a:xfrm>
        </p:spPr>
        <p:txBody>
          <a:bodyPr/>
          <a:lstStyle/>
          <a:p>
            <a:r>
              <a:rPr lang="en-GB"/>
              <a:t>Week 5+6 Updates</a:t>
            </a:r>
            <a:endParaRPr lang="en-US"/>
          </a:p>
        </p:txBody>
      </p:sp>
    </p:spTree>
    <p:extLst>
      <p:ext uri="{BB962C8B-B14F-4D97-AF65-F5344CB8AC3E}">
        <p14:creationId xmlns:p14="http://schemas.microsoft.com/office/powerpoint/2010/main" val="1235592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3936B-FA56-8DBC-2064-C93370BA9DA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CCDD65-A06E-8521-05FE-EB39FB7A0FC0}"/>
              </a:ext>
            </a:extLst>
          </p:cNvPr>
          <p:cNvSpPr>
            <a:spLocks noGrp="1"/>
          </p:cNvSpPr>
          <p:nvPr>
            <p:ph idx="1"/>
          </p:nvPr>
        </p:nvSpPr>
        <p:spPr>
          <a:xfrm>
            <a:off x="673341" y="1712667"/>
            <a:ext cx="10947834" cy="4033844"/>
          </a:xfrm>
        </p:spPr>
        <p:txBody>
          <a:bodyPr vert="horz" lIns="91440" tIns="45720" rIns="91440" bIns="45720" rtlCol="0" anchor="t">
            <a:normAutofit/>
          </a:bodyPr>
          <a:lstStyle/>
          <a:p>
            <a:pPr marL="342900" indent="-342900">
              <a:lnSpc>
                <a:spcPct val="110000"/>
              </a:lnSpc>
              <a:buFont typeface="Arial" panose="020B0604020202020204" pitchFamily="34" charset="0"/>
              <a:buChar char="•"/>
            </a:pPr>
            <a:r>
              <a:rPr lang="en-US" sz="2000"/>
              <a:t>We generated the python code (can_monitor.py) to transfer the learning from our model so it can be deployed on a low compute device (Raspberry Pi).</a:t>
            </a:r>
          </a:p>
          <a:p>
            <a:pPr marL="342900" indent="-342900">
              <a:lnSpc>
                <a:spcPct val="110000"/>
              </a:lnSpc>
              <a:buFont typeface="Arial" panose="020B0604020202020204" pitchFamily="34" charset="0"/>
              <a:buChar char="•"/>
            </a:pPr>
            <a:r>
              <a:rPr lang="en-US" sz="2000"/>
              <a:t>We have yet to bring the code and artifacts (</a:t>
            </a:r>
            <a:r>
              <a:rPr lang="en-US" sz="2000" err="1"/>
              <a:t>Syncan_ensemble_model.pkl</a:t>
            </a:r>
            <a:r>
              <a:rPr lang="en-US" sz="2000"/>
              <a:t>, </a:t>
            </a:r>
            <a:r>
              <a:rPr lang="en-US" sz="2000" err="1"/>
              <a:t>Scaler.pkl</a:t>
            </a:r>
            <a:r>
              <a:rPr lang="en-US" sz="2000"/>
              <a:t>, </a:t>
            </a:r>
            <a:r>
              <a:rPr lang="en-US" sz="2000" err="1"/>
              <a:t>Id_encoder.pkl</a:t>
            </a:r>
            <a:r>
              <a:rPr lang="en-US" sz="2000"/>
              <a:t>, </a:t>
            </a:r>
            <a:r>
              <a:rPr lang="en-US" sz="2000" err="1"/>
              <a:t>Imputer.pkl</a:t>
            </a:r>
            <a:r>
              <a:rPr lang="en-US" sz="2000"/>
              <a:t>, test_flooding_predictions_fast.csv) to Pi</a:t>
            </a:r>
          </a:p>
          <a:p>
            <a:pPr marL="342900" indent="-342900">
              <a:lnSpc>
                <a:spcPct val="110000"/>
              </a:lnSpc>
              <a:buFont typeface="Arial" panose="020B0604020202020204" pitchFamily="34" charset="0"/>
              <a:buChar char="•"/>
            </a:pPr>
            <a:endParaRPr lang="en-US" sz="2000"/>
          </a:p>
          <a:p>
            <a:pPr>
              <a:lnSpc>
                <a:spcPct val="110000"/>
              </a:lnSpc>
            </a:pPr>
            <a:r>
              <a:rPr lang="en-US" sz="2000" b="1"/>
              <a:t>Expected Performance</a:t>
            </a:r>
          </a:p>
          <a:p>
            <a:pPr marL="342900" indent="-342900">
              <a:lnSpc>
                <a:spcPct val="110000"/>
              </a:lnSpc>
              <a:buFont typeface="Arial" panose="020B0604020202020204" pitchFamily="34" charset="0"/>
              <a:buChar char="•"/>
            </a:pPr>
            <a:r>
              <a:rPr lang="en-US" sz="2000"/>
              <a:t>Alerts: Triggers on intrusions.</a:t>
            </a:r>
          </a:p>
          <a:p>
            <a:pPr marL="342900" indent="-342900">
              <a:lnSpc>
                <a:spcPct val="110000"/>
              </a:lnSpc>
              <a:buFont typeface="Arial" panose="020B0604020202020204" pitchFamily="34" charset="0"/>
              <a:buChar char="•"/>
            </a:pPr>
            <a:r>
              <a:rPr lang="en-US" sz="2000"/>
              <a:t>Latency: &lt;5ms per message (preprocess + inference).</a:t>
            </a:r>
          </a:p>
          <a:p>
            <a:pPr marL="342900" indent="-342900">
              <a:lnSpc>
                <a:spcPct val="110000"/>
              </a:lnSpc>
              <a:buFont typeface="Arial" panose="020B0604020202020204" pitchFamily="34" charset="0"/>
              <a:buChar char="•"/>
            </a:pPr>
            <a:r>
              <a:rPr lang="en-US" sz="2000"/>
              <a:t>Tuning: Adjust threshold for fewer False Positives.</a:t>
            </a:r>
          </a:p>
          <a:p>
            <a:pPr marL="342900" indent="-342900">
              <a:lnSpc>
                <a:spcPct val="110000"/>
              </a:lnSpc>
              <a:buFont typeface="Arial" panose="020B0604020202020204" pitchFamily="34" charset="0"/>
              <a:buChar char="•"/>
            </a:pPr>
            <a:endParaRPr lang="en-US" sz="2400"/>
          </a:p>
          <a:p>
            <a:pPr marL="788670" lvl="1" indent="-285750">
              <a:lnSpc>
                <a:spcPct val="110000"/>
              </a:lnSpc>
              <a:buFont typeface="Courier New" panose="020B0504020202020204" pitchFamily="34" charset="0"/>
              <a:buChar char="o"/>
            </a:pPr>
            <a:endParaRPr lang="en-US" sz="2400"/>
          </a:p>
        </p:txBody>
      </p:sp>
      <p:sp>
        <p:nvSpPr>
          <p:cNvPr id="3" name="Title 2">
            <a:extLst>
              <a:ext uri="{FF2B5EF4-FFF2-40B4-BE49-F238E27FC236}">
                <a16:creationId xmlns:a16="http://schemas.microsoft.com/office/drawing/2014/main" id="{F89F1C62-F526-B12E-DBD9-C5C787712699}"/>
              </a:ext>
            </a:extLst>
          </p:cNvPr>
          <p:cNvSpPr>
            <a:spLocks noGrp="1"/>
          </p:cNvSpPr>
          <p:nvPr>
            <p:ph type="title"/>
          </p:nvPr>
        </p:nvSpPr>
        <p:spPr>
          <a:xfrm>
            <a:off x="757457" y="170094"/>
            <a:ext cx="9922764" cy="834153"/>
          </a:xfrm>
        </p:spPr>
        <p:txBody>
          <a:bodyPr/>
          <a:lstStyle/>
          <a:p>
            <a:r>
              <a:rPr lang="en-GB"/>
              <a:t>Transfer learning Design</a:t>
            </a:r>
            <a:endParaRPr lang="en-US"/>
          </a:p>
        </p:txBody>
      </p:sp>
    </p:spTree>
    <p:extLst>
      <p:ext uri="{BB962C8B-B14F-4D97-AF65-F5344CB8AC3E}">
        <p14:creationId xmlns:p14="http://schemas.microsoft.com/office/powerpoint/2010/main" val="3974875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EF628-2AA6-FF5C-C734-51A5E6BABB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F4ABC8-1828-B8BB-3FFF-E5E0E1F86E0A}"/>
              </a:ext>
            </a:extLst>
          </p:cNvPr>
          <p:cNvSpPr>
            <a:spLocks noGrp="1"/>
          </p:cNvSpPr>
          <p:nvPr>
            <p:ph type="ctrTitle"/>
          </p:nvPr>
        </p:nvSpPr>
        <p:spPr>
          <a:xfrm>
            <a:off x="1088136" y="1664208"/>
            <a:ext cx="10570464" cy="4626864"/>
          </a:xfrm>
        </p:spPr>
        <p:txBody>
          <a:bodyPr anchor="ctr">
            <a:normAutofit/>
          </a:bodyPr>
          <a:lstStyle/>
          <a:p>
            <a:r>
              <a:rPr lang="en-US"/>
              <a:t>Final week presentation</a:t>
            </a:r>
          </a:p>
        </p:txBody>
      </p:sp>
    </p:spTree>
    <p:extLst>
      <p:ext uri="{BB962C8B-B14F-4D97-AF65-F5344CB8AC3E}">
        <p14:creationId xmlns:p14="http://schemas.microsoft.com/office/powerpoint/2010/main" val="3585400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rinted circuit board in the hand. Populated with a mini USB connector, variable potentiometers, and other surface mount components.">
            <a:extLst>
              <a:ext uri="{FF2B5EF4-FFF2-40B4-BE49-F238E27FC236}">
                <a16:creationId xmlns:a16="http://schemas.microsoft.com/office/drawing/2014/main" id="{5134A750-F24B-4637-9ED3-F2279531B4E0}"/>
              </a:ext>
            </a:extLst>
          </p:cNvPr>
          <p:cNvPicPr>
            <a:picLocks noGrp="1" noChangeAspect="1"/>
          </p:cNvPicPr>
          <p:nvPr>
            <p:ph type="pic" sz="quarter" idx="13"/>
          </p:nvPr>
        </p:nvPicPr>
        <p:blipFill>
          <a:blip r:embed="rId3"/>
          <a:srcRect l="21901" r="30717"/>
          <a:stretch>
            <a:fillRect/>
          </a:stretch>
        </p:blipFill>
        <p:spPr>
          <a:xfrm>
            <a:off x="8091732" y="10"/>
            <a:ext cx="4100267" cy="6857990"/>
          </a:xfrm>
          <a:prstGeom prst="rect">
            <a:avLst/>
          </a:prstGeom>
          <a:noFill/>
        </p:spPr>
      </p:pic>
      <p:sp>
        <p:nvSpPr>
          <p:cNvPr id="3" name="Content Placeholder 2">
            <a:extLst>
              <a:ext uri="{FF2B5EF4-FFF2-40B4-BE49-F238E27FC236}">
                <a16:creationId xmlns:a16="http://schemas.microsoft.com/office/drawing/2014/main" id="{7BDECCA6-5D5E-C0A8-A96A-96B961836DCA}"/>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298922" y="910409"/>
            <a:ext cx="7670799" cy="5834379"/>
          </a:xfrm>
        </p:spPr>
        <p:txBody>
          <a:bodyPr vert="horz" lIns="91440" tIns="45720" rIns="91440" bIns="45720" rtlCol="0" anchor="t">
            <a:normAutofit fontScale="92500" lnSpcReduction="20000"/>
          </a:bodyPr>
          <a:lstStyle/>
          <a:p>
            <a:pPr marL="0" indent="0">
              <a:spcBef>
                <a:spcPts val="2500"/>
              </a:spcBef>
              <a:buFont typeface="Arial" panose="020B0604020202020204" pitchFamily="34" charset="0"/>
              <a:buNone/>
            </a:pPr>
            <a:r>
              <a:rPr lang="en-US" sz="1400" b="1"/>
              <a:t>CAN Bus Security Enhancement</a:t>
            </a:r>
          </a:p>
          <a:p>
            <a:pPr marL="0" lvl="1" indent="0">
              <a:buFont typeface="Arial" panose="020B0604020202020204" pitchFamily="34" charset="0"/>
              <a:buNone/>
            </a:pPr>
            <a:r>
              <a:rPr lang="en-US" sz="1400"/>
              <a:t>The IDS monitors CAN bus traffic in real-time to detect unauthorized messages and protect vehicle communication integrity.</a:t>
            </a:r>
          </a:p>
          <a:p>
            <a:pPr>
              <a:spcBef>
                <a:spcPts val="2500"/>
              </a:spcBef>
            </a:pPr>
            <a:r>
              <a:rPr lang="en-US" sz="1400" b="1"/>
              <a:t>AI Based High Compute Learning and Transfer to Low Compute</a:t>
            </a:r>
            <a:endParaRPr lang="en-US"/>
          </a:p>
          <a:p>
            <a:pPr marL="0" lvl="1" indent="0">
              <a:buNone/>
            </a:pPr>
            <a:r>
              <a:rPr lang="en-US" sz="1400"/>
              <a:t>Uses a database of valid ECU message time series patterns to identify deviations signaling possible cyber threats, using LLMs – specifically LSTM which is the most effective in predicting attacks using </a:t>
            </a:r>
            <a:r>
              <a:rPr lang="en-US" sz="1400" err="1"/>
              <a:t>Anamoly</a:t>
            </a:r>
            <a:r>
              <a:rPr lang="en-US" sz="1400"/>
              <a:t> detection techniques</a:t>
            </a:r>
          </a:p>
          <a:p>
            <a:pPr>
              <a:spcBef>
                <a:spcPts val="2500"/>
              </a:spcBef>
            </a:pPr>
            <a:r>
              <a:rPr lang="en-US" sz="1400" b="1"/>
              <a:t>Transferred Learning to the Raspberry Pi 3B</a:t>
            </a:r>
          </a:p>
          <a:p>
            <a:pPr marL="0" lvl="1" indent="0">
              <a:buFont typeface="Arial" panose="020B0604020202020204" pitchFamily="34" charset="0"/>
              <a:buNone/>
            </a:pPr>
            <a:r>
              <a:rPr lang="en-US" sz="1400"/>
              <a:t>Designed to run efficiently on Raspberry Pi 3B, offering a cost-effective and educational cybersecurity solution.</a:t>
            </a:r>
          </a:p>
          <a:p>
            <a:pPr marL="0" indent="0">
              <a:spcBef>
                <a:spcPts val="2500"/>
              </a:spcBef>
              <a:buFont typeface="Arial" panose="020B0604020202020204" pitchFamily="34" charset="0"/>
              <a:buNone/>
            </a:pPr>
            <a:r>
              <a:rPr lang="en-US" sz="1400" b="1"/>
              <a:t>Practical Automotive Cybersecurity</a:t>
            </a:r>
          </a:p>
          <a:p>
            <a:pPr marL="0" lvl="1" indent="0">
              <a:buNone/>
            </a:pPr>
            <a:r>
              <a:rPr lang="en-US" sz="1400"/>
              <a:t>Provides a lightweight, focused IDS ideal for prototyping and securing individual ECU communications. The Components we have developed:</a:t>
            </a:r>
          </a:p>
          <a:p>
            <a:pPr marL="342900" lvl="1" indent="-342900">
              <a:buAutoNum type="arabicPeriod"/>
            </a:pPr>
            <a:r>
              <a:rPr lang="en-US" sz="1400"/>
              <a:t>CAN Time Series Data Viewer Application + Display Attacks</a:t>
            </a:r>
          </a:p>
          <a:p>
            <a:pPr marL="571500" lvl="2" indent="-342900">
              <a:buFont typeface="Wingdings"/>
              <a:buChar char="§"/>
            </a:pPr>
            <a:r>
              <a:rPr lang="en-US" sz="1200"/>
              <a:t>Potential future HMI App or a "Connected" Mobile App</a:t>
            </a:r>
          </a:p>
          <a:p>
            <a:pPr marL="342900" lvl="1" indent="-342900">
              <a:buAutoNum type="arabicPeriod"/>
            </a:pPr>
            <a:r>
              <a:rPr lang="en-US" sz="1400"/>
              <a:t>High Compute side Training with CAN Data from regular operations of the vehicle</a:t>
            </a:r>
          </a:p>
          <a:p>
            <a:pPr marL="342900" lvl="1" indent="-342900">
              <a:buAutoNum type="arabicPeriod"/>
            </a:pPr>
            <a:r>
              <a:rPr lang="en-US" sz="1400"/>
              <a:t>Simulation Environment to simulate and test/</a:t>
            </a:r>
            <a:r>
              <a:rPr lang="en-US" sz="1400" err="1"/>
              <a:t>meaure</a:t>
            </a:r>
            <a:r>
              <a:rPr lang="en-US" sz="1400"/>
              <a:t> effectiveness of IDS before Release</a:t>
            </a:r>
          </a:p>
          <a:p>
            <a:pPr marL="342900" lvl="1" indent="-342900">
              <a:buAutoNum type="arabicPeriod"/>
            </a:pPr>
            <a:r>
              <a:rPr lang="en-US" sz="1400"/>
              <a:t>Low Compute side Execution of IDS, detecting intrusions as they occur</a:t>
            </a:r>
          </a:p>
        </p:txBody>
      </p:sp>
      <p:sp>
        <p:nvSpPr>
          <p:cNvPr id="4" name="Title 3">
            <a:extLst>
              <a:ext uri="{FF2B5EF4-FFF2-40B4-BE49-F238E27FC236}">
                <a16:creationId xmlns:a16="http://schemas.microsoft.com/office/drawing/2014/main" id="{CE7B4C18-C340-25B1-A550-E010DA913F0E}"/>
              </a:ext>
            </a:extLst>
          </p:cNvPr>
          <p:cNvSpPr>
            <a:spLocks noGrp="1"/>
          </p:cNvSpPr>
          <p:nvPr>
            <p:ph type="title"/>
          </p:nvPr>
        </p:nvSpPr>
        <p:spPr>
          <a:xfrm>
            <a:off x="906707" y="104140"/>
            <a:ext cx="6400800" cy="932688"/>
          </a:xfrm>
        </p:spPr>
        <p:txBody>
          <a:bodyPr anchor="t">
            <a:normAutofit/>
          </a:bodyPr>
          <a:lstStyle/>
          <a:p>
            <a:r>
              <a:rPr lang="en-US"/>
              <a:t>Project Introduction</a:t>
            </a:r>
          </a:p>
        </p:txBody>
      </p:sp>
    </p:spTree>
    <p:extLst>
      <p:ext uri="{BB962C8B-B14F-4D97-AF65-F5344CB8AC3E}">
        <p14:creationId xmlns:p14="http://schemas.microsoft.com/office/powerpoint/2010/main" val="3107293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4C530B-C5F8-0042-131C-BBB71EA58653}"/>
              </a:ext>
            </a:extLst>
          </p:cNvPr>
          <p:cNvSpPr>
            <a:spLocks noGrp="1"/>
          </p:cNvSpPr>
          <p:nvPr>
            <p:ph type="title"/>
          </p:nvPr>
        </p:nvSpPr>
        <p:spPr>
          <a:xfrm>
            <a:off x="1088136" y="263969"/>
            <a:ext cx="8633834" cy="641805"/>
          </a:xfrm>
        </p:spPr>
        <p:txBody>
          <a:bodyPr>
            <a:normAutofit/>
          </a:bodyPr>
          <a:lstStyle/>
          <a:p>
            <a:r>
              <a:rPr lang="en-US" sz="2800"/>
              <a:t>Set up Raspberry Pi / CAN interface (Week 1)</a:t>
            </a:r>
          </a:p>
        </p:txBody>
      </p:sp>
      <p:pic>
        <p:nvPicPr>
          <p:cNvPr id="5" name="Picture 4">
            <a:extLst>
              <a:ext uri="{FF2B5EF4-FFF2-40B4-BE49-F238E27FC236}">
                <a16:creationId xmlns:a16="http://schemas.microsoft.com/office/drawing/2014/main" id="{79023B68-08AB-373E-EEA2-CEFCB7E34E59}"/>
              </a:ext>
            </a:extLst>
          </p:cNvPr>
          <p:cNvPicPr>
            <a:picLocks noChangeAspect="1"/>
          </p:cNvPicPr>
          <p:nvPr/>
        </p:nvPicPr>
        <p:blipFill>
          <a:blip r:embed="rId2"/>
          <a:srcRect l="10111" t="12234" r="10307" b="7514"/>
          <a:stretch/>
        </p:blipFill>
        <p:spPr>
          <a:xfrm>
            <a:off x="6644370" y="1107294"/>
            <a:ext cx="4337427" cy="2617627"/>
          </a:xfrm>
          <a:prstGeom prst="rect">
            <a:avLst/>
          </a:prstGeom>
          <a:ln>
            <a:solidFill>
              <a:schemeClr val="tx1"/>
            </a:solidFill>
          </a:ln>
        </p:spPr>
      </p:pic>
      <p:pic>
        <p:nvPicPr>
          <p:cNvPr id="6" name="Picture 5">
            <a:extLst>
              <a:ext uri="{FF2B5EF4-FFF2-40B4-BE49-F238E27FC236}">
                <a16:creationId xmlns:a16="http://schemas.microsoft.com/office/drawing/2014/main" id="{053AFF85-A96B-0A9C-A1C4-130082B68D0B}"/>
              </a:ext>
            </a:extLst>
          </p:cNvPr>
          <p:cNvPicPr>
            <a:picLocks noChangeAspect="1"/>
          </p:cNvPicPr>
          <p:nvPr/>
        </p:nvPicPr>
        <p:blipFill>
          <a:blip r:embed="rId3"/>
          <a:srcRect b="13414"/>
          <a:stretch/>
        </p:blipFill>
        <p:spPr>
          <a:xfrm>
            <a:off x="1699793" y="3903958"/>
            <a:ext cx="4177247" cy="2614923"/>
          </a:xfrm>
          <a:prstGeom prst="rect">
            <a:avLst/>
          </a:prstGeom>
          <a:ln>
            <a:solidFill>
              <a:schemeClr val="tx1"/>
            </a:solidFill>
          </a:ln>
        </p:spPr>
      </p:pic>
      <p:sp>
        <p:nvSpPr>
          <p:cNvPr id="8" name="TextBox 7">
            <a:extLst>
              <a:ext uri="{FF2B5EF4-FFF2-40B4-BE49-F238E27FC236}">
                <a16:creationId xmlns:a16="http://schemas.microsoft.com/office/drawing/2014/main" id="{22121B85-419F-2DCE-DC30-529810BBFA93}"/>
              </a:ext>
            </a:extLst>
          </p:cNvPr>
          <p:cNvSpPr txBox="1"/>
          <p:nvPr/>
        </p:nvSpPr>
        <p:spPr>
          <a:xfrm>
            <a:off x="6444070" y="3483965"/>
            <a:ext cx="2978550" cy="307777"/>
          </a:xfrm>
          <a:prstGeom prst="rect">
            <a:avLst/>
          </a:prstGeom>
          <a:noFill/>
        </p:spPr>
        <p:txBody>
          <a:bodyPr wrap="square" rtlCol="0">
            <a:spAutoFit/>
          </a:bodyPr>
          <a:lstStyle/>
          <a:p>
            <a:pPr algn="ctr"/>
            <a:r>
              <a:rPr lang="en-US" sz="1400"/>
              <a:t>1. Hardware: Raspberry Pi 3B+</a:t>
            </a:r>
          </a:p>
        </p:txBody>
      </p:sp>
      <p:sp>
        <p:nvSpPr>
          <p:cNvPr id="9" name="TextBox 8">
            <a:extLst>
              <a:ext uri="{FF2B5EF4-FFF2-40B4-BE49-F238E27FC236}">
                <a16:creationId xmlns:a16="http://schemas.microsoft.com/office/drawing/2014/main" id="{64D135FD-CA44-68A5-5A40-1B13D14AF13F}"/>
              </a:ext>
            </a:extLst>
          </p:cNvPr>
          <p:cNvSpPr txBox="1"/>
          <p:nvPr/>
        </p:nvSpPr>
        <p:spPr>
          <a:xfrm>
            <a:off x="1295502" y="6234816"/>
            <a:ext cx="2976626" cy="307777"/>
          </a:xfrm>
          <a:prstGeom prst="rect">
            <a:avLst/>
          </a:prstGeom>
          <a:noFill/>
        </p:spPr>
        <p:txBody>
          <a:bodyPr wrap="square" rtlCol="0">
            <a:spAutoFit/>
          </a:bodyPr>
          <a:lstStyle/>
          <a:p>
            <a:pPr algn="ctr"/>
            <a:r>
              <a:rPr lang="en-US" sz="1400"/>
              <a:t>2. Raspbian OS installed</a:t>
            </a:r>
          </a:p>
        </p:txBody>
      </p:sp>
      <p:pic>
        <p:nvPicPr>
          <p:cNvPr id="10" name="Picture 9">
            <a:extLst>
              <a:ext uri="{FF2B5EF4-FFF2-40B4-BE49-F238E27FC236}">
                <a16:creationId xmlns:a16="http://schemas.microsoft.com/office/drawing/2014/main" id="{518FC654-4D13-5BEE-5E86-5BE0A49FF5AA}"/>
              </a:ext>
            </a:extLst>
          </p:cNvPr>
          <p:cNvPicPr>
            <a:picLocks noChangeAspect="1"/>
          </p:cNvPicPr>
          <p:nvPr/>
        </p:nvPicPr>
        <p:blipFill>
          <a:blip r:embed="rId4"/>
          <a:srcRect b="16596"/>
          <a:stretch/>
        </p:blipFill>
        <p:spPr>
          <a:xfrm>
            <a:off x="6635072" y="3904854"/>
            <a:ext cx="4346726" cy="2617627"/>
          </a:xfrm>
          <a:prstGeom prst="rect">
            <a:avLst/>
          </a:prstGeom>
          <a:ln>
            <a:solidFill>
              <a:schemeClr val="tx1"/>
            </a:solidFill>
          </a:ln>
        </p:spPr>
      </p:pic>
      <p:sp>
        <p:nvSpPr>
          <p:cNvPr id="11" name="TextBox 10">
            <a:extLst>
              <a:ext uri="{FF2B5EF4-FFF2-40B4-BE49-F238E27FC236}">
                <a16:creationId xmlns:a16="http://schemas.microsoft.com/office/drawing/2014/main" id="{8F8F6731-8F89-9B66-B0EA-9F03E36030C3}"/>
              </a:ext>
            </a:extLst>
          </p:cNvPr>
          <p:cNvSpPr txBox="1"/>
          <p:nvPr/>
        </p:nvSpPr>
        <p:spPr>
          <a:xfrm>
            <a:off x="6609194" y="6242900"/>
            <a:ext cx="2901446" cy="307777"/>
          </a:xfrm>
          <a:prstGeom prst="rect">
            <a:avLst/>
          </a:prstGeom>
          <a:noFill/>
        </p:spPr>
        <p:txBody>
          <a:bodyPr wrap="square" rtlCol="0">
            <a:spAutoFit/>
          </a:bodyPr>
          <a:lstStyle/>
          <a:p>
            <a:r>
              <a:rPr lang="en-US" sz="1400"/>
              <a:t>3. Python3 and libraries</a:t>
            </a:r>
          </a:p>
        </p:txBody>
      </p:sp>
      <p:sp>
        <p:nvSpPr>
          <p:cNvPr id="14" name="Content Placeholder 2">
            <a:extLst>
              <a:ext uri="{FF2B5EF4-FFF2-40B4-BE49-F238E27FC236}">
                <a16:creationId xmlns:a16="http://schemas.microsoft.com/office/drawing/2014/main" id="{8684051B-E599-3001-ED00-9E0AFEA7EB59}"/>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243074" y="905774"/>
            <a:ext cx="5381491" cy="2819147"/>
          </a:xfrm>
        </p:spPr>
        <p:txBody>
          <a:bodyPr>
            <a:noAutofit/>
          </a:bodyPr>
          <a:lstStyle/>
          <a:p>
            <a:pPr marL="0" indent="0">
              <a:lnSpc>
                <a:spcPct val="100000"/>
              </a:lnSpc>
              <a:spcBef>
                <a:spcPts val="2500"/>
              </a:spcBef>
              <a:buFont typeface="Arial" panose="020B0604020202020204" pitchFamily="34" charset="0"/>
              <a:buNone/>
            </a:pPr>
            <a:r>
              <a:rPr lang="en-US" b="1"/>
              <a:t>Step 1: </a:t>
            </a:r>
            <a:r>
              <a:rPr lang="en-US"/>
              <a:t>Gather Raspberry Pi 3B+</a:t>
            </a:r>
          </a:p>
          <a:p>
            <a:pPr marL="0" indent="0">
              <a:lnSpc>
                <a:spcPct val="100000"/>
              </a:lnSpc>
              <a:spcBef>
                <a:spcPts val="2500"/>
              </a:spcBef>
              <a:buFont typeface="Arial" panose="020B0604020202020204" pitchFamily="34" charset="0"/>
              <a:buNone/>
            </a:pPr>
            <a:r>
              <a:rPr lang="en-US" b="1"/>
              <a:t>Step 2:</a:t>
            </a:r>
            <a:r>
              <a:rPr lang="en-US"/>
              <a:t> update version of Raspbian OS (from SD card)</a:t>
            </a:r>
          </a:p>
          <a:p>
            <a:pPr>
              <a:lnSpc>
                <a:spcPct val="100000"/>
              </a:lnSpc>
              <a:spcBef>
                <a:spcPts val="2500"/>
              </a:spcBef>
            </a:pPr>
            <a:r>
              <a:rPr lang="en-US" b="1"/>
              <a:t>Step 3</a:t>
            </a:r>
            <a:r>
              <a:rPr lang="en-US"/>
              <a:t>: Install Dependencies (Python 3.11.2 + libraries)</a:t>
            </a:r>
          </a:p>
          <a:p>
            <a:pPr>
              <a:lnSpc>
                <a:spcPct val="100000"/>
              </a:lnSpc>
              <a:spcBef>
                <a:spcPts val="500"/>
              </a:spcBef>
            </a:pPr>
            <a:r>
              <a:rPr lang="en-US"/>
              <a:t>	- cryptography 45.0.7</a:t>
            </a:r>
          </a:p>
          <a:p>
            <a:pPr>
              <a:lnSpc>
                <a:spcPct val="100000"/>
              </a:lnSpc>
              <a:spcBef>
                <a:spcPts val="500"/>
              </a:spcBef>
            </a:pPr>
            <a:r>
              <a:rPr lang="en-US"/>
              <a:t>	- python-can 4.6.1</a:t>
            </a:r>
          </a:p>
        </p:txBody>
      </p:sp>
    </p:spTree>
    <p:extLst>
      <p:ext uri="{BB962C8B-B14F-4D97-AF65-F5344CB8AC3E}">
        <p14:creationId xmlns:p14="http://schemas.microsoft.com/office/powerpoint/2010/main" val="394075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anim calcmode="lin" valueType="num">
                                      <p:cBhvr>
                                        <p:cTn id="8" dur="250" fill="hold"/>
                                        <p:tgtEl>
                                          <p:spTgt spid="14"/>
                                        </p:tgtEl>
                                        <p:attrNameLst>
                                          <p:attrName>ppt_x</p:attrName>
                                        </p:attrNameLst>
                                      </p:cBhvr>
                                      <p:tavLst>
                                        <p:tav tm="0">
                                          <p:val>
                                            <p:strVal val="#ppt_x"/>
                                          </p:val>
                                        </p:tav>
                                        <p:tav tm="100000">
                                          <p:val>
                                            <p:strVal val="#ppt_x"/>
                                          </p:val>
                                        </p:tav>
                                      </p:tavLst>
                                    </p:anim>
                                    <p:anim calcmode="lin" valueType="num">
                                      <p:cBhvr>
                                        <p:cTn id="9" dur="2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B3033-13EB-804F-3E1E-4F1D337B78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257EECC-CFC6-4860-EB47-33C20EC0435B}"/>
              </a:ext>
            </a:extLst>
          </p:cNvPr>
          <p:cNvSpPr>
            <a:spLocks noGrp="1"/>
          </p:cNvSpPr>
          <p:nvPr>
            <p:ph type="title"/>
          </p:nvPr>
        </p:nvSpPr>
        <p:spPr>
          <a:xfrm>
            <a:off x="861350" y="22496"/>
            <a:ext cx="4672584" cy="628397"/>
          </a:xfrm>
        </p:spPr>
        <p:txBody>
          <a:bodyPr/>
          <a:lstStyle/>
          <a:p>
            <a:r>
              <a:rPr lang="en-US"/>
              <a:t>Work split</a:t>
            </a:r>
          </a:p>
        </p:txBody>
      </p:sp>
      <p:sp>
        <p:nvSpPr>
          <p:cNvPr id="12" name="TextBox 11">
            <a:extLst>
              <a:ext uri="{FF2B5EF4-FFF2-40B4-BE49-F238E27FC236}">
                <a16:creationId xmlns:a16="http://schemas.microsoft.com/office/drawing/2014/main" id="{3AB30507-A477-F25E-0117-2607F5267886}"/>
              </a:ext>
            </a:extLst>
          </p:cNvPr>
          <p:cNvSpPr txBox="1"/>
          <p:nvPr/>
        </p:nvSpPr>
        <p:spPr>
          <a:xfrm>
            <a:off x="3048740" y="998400"/>
            <a:ext cx="6094520" cy="369332"/>
          </a:xfrm>
          <a:prstGeom prst="rect">
            <a:avLst/>
          </a:prstGeom>
          <a:noFill/>
        </p:spPr>
        <p:txBody>
          <a:bodyPr wrap="square">
            <a:spAutoFit/>
          </a:bodyPr>
          <a:lstStyle/>
          <a:p>
            <a:pPr algn="ctr"/>
            <a:r>
              <a:rPr lang="en-US"/>
              <a:t>Estimated Timeline</a:t>
            </a:r>
          </a:p>
        </p:txBody>
      </p:sp>
      <p:graphicFrame>
        <p:nvGraphicFramePr>
          <p:cNvPr id="17" name="Table 16">
            <a:extLst>
              <a:ext uri="{FF2B5EF4-FFF2-40B4-BE49-F238E27FC236}">
                <a16:creationId xmlns:a16="http://schemas.microsoft.com/office/drawing/2014/main" id="{92B2D2F8-D5B4-0F92-D44C-C0F6C068D844}"/>
              </a:ext>
            </a:extLst>
          </p:cNvPr>
          <p:cNvGraphicFramePr>
            <a:graphicFrameLocks noGrp="1"/>
          </p:cNvGraphicFramePr>
          <p:nvPr>
            <p:extLst>
              <p:ext uri="{D42A27DB-BD31-4B8C-83A1-F6EECF244321}">
                <p14:modId xmlns:p14="http://schemas.microsoft.com/office/powerpoint/2010/main" val="2354273788"/>
              </p:ext>
            </p:extLst>
          </p:nvPr>
        </p:nvGraphicFramePr>
        <p:xfrm>
          <a:off x="984089" y="1355016"/>
          <a:ext cx="10223819" cy="1828800"/>
        </p:xfrm>
        <a:graphic>
          <a:graphicData uri="http://schemas.openxmlformats.org/drawingml/2006/table">
            <a:tbl>
              <a:tblPr firstRow="1" bandRow="1">
                <a:tableStyleId>{5C22544A-7EE6-4342-B048-85BDC9FD1C3A}</a:tableStyleId>
              </a:tblPr>
              <a:tblGrid>
                <a:gridCol w="3038244">
                  <a:extLst>
                    <a:ext uri="{9D8B030D-6E8A-4147-A177-3AD203B41FA5}">
                      <a16:colId xmlns:a16="http://schemas.microsoft.com/office/drawing/2014/main" val="687342997"/>
                    </a:ext>
                  </a:extLst>
                </a:gridCol>
                <a:gridCol w="1492464">
                  <a:extLst>
                    <a:ext uri="{9D8B030D-6E8A-4147-A177-3AD203B41FA5}">
                      <a16:colId xmlns:a16="http://schemas.microsoft.com/office/drawing/2014/main" val="3521760271"/>
                    </a:ext>
                  </a:extLst>
                </a:gridCol>
                <a:gridCol w="5693111">
                  <a:extLst>
                    <a:ext uri="{9D8B030D-6E8A-4147-A177-3AD203B41FA5}">
                      <a16:colId xmlns:a16="http://schemas.microsoft.com/office/drawing/2014/main" val="3737292012"/>
                    </a:ext>
                  </a:extLst>
                </a:gridCol>
              </a:tblGrid>
              <a:tr h="134736">
                <a:tc>
                  <a:txBody>
                    <a:bodyPr/>
                    <a:lstStyle/>
                    <a:p>
                      <a:r>
                        <a:rPr lang="en-US" sz="1400"/>
                        <a:t>Phase</a:t>
                      </a:r>
                    </a:p>
                  </a:txBody>
                  <a:tcPr anchor="ctr"/>
                </a:tc>
                <a:tc>
                  <a:txBody>
                    <a:bodyPr/>
                    <a:lstStyle/>
                    <a:p>
                      <a:r>
                        <a:rPr lang="en-US" sz="1400"/>
                        <a:t>Time</a:t>
                      </a:r>
                    </a:p>
                  </a:txBody>
                  <a:tcPr anchor="ctr"/>
                </a:tc>
                <a:tc>
                  <a:txBody>
                    <a:bodyPr/>
                    <a:lstStyle/>
                    <a:p>
                      <a:r>
                        <a:rPr lang="en-US" sz="1400"/>
                        <a:t>Focus Areas</a:t>
                      </a:r>
                    </a:p>
                  </a:txBody>
                  <a:tcPr anchor="ctr"/>
                </a:tc>
                <a:extLst>
                  <a:ext uri="{0D108BD9-81ED-4DB2-BD59-A6C34878D82A}">
                    <a16:rowId xmlns:a16="http://schemas.microsoft.com/office/drawing/2014/main" val="1451849549"/>
                  </a:ext>
                </a:extLst>
              </a:tr>
              <a:tr h="134736">
                <a:tc>
                  <a:txBody>
                    <a:bodyPr/>
                    <a:lstStyle/>
                    <a:p>
                      <a:r>
                        <a:rPr lang="en-US" sz="1400"/>
                        <a:t>Setup &amp; Data Collection</a:t>
                      </a:r>
                    </a:p>
                  </a:txBody>
                  <a:tcPr anchor="ctr"/>
                </a:tc>
                <a:tc>
                  <a:txBody>
                    <a:bodyPr/>
                    <a:lstStyle/>
                    <a:p>
                      <a:r>
                        <a:rPr lang="en-US" sz="1400"/>
                        <a:t>9/22-10/3</a:t>
                      </a:r>
                    </a:p>
                  </a:txBody>
                  <a:tcPr anchor="ctr"/>
                </a:tc>
                <a:tc>
                  <a:txBody>
                    <a:bodyPr/>
                    <a:lstStyle/>
                    <a:p>
                      <a:r>
                        <a:rPr lang="en-US" sz="1400"/>
                        <a:t>Hardware/software setup, CAN logging</a:t>
                      </a:r>
                    </a:p>
                  </a:txBody>
                  <a:tcPr anchor="ctr"/>
                </a:tc>
                <a:extLst>
                  <a:ext uri="{0D108BD9-81ED-4DB2-BD59-A6C34878D82A}">
                    <a16:rowId xmlns:a16="http://schemas.microsoft.com/office/drawing/2014/main" val="2911780371"/>
                  </a:ext>
                </a:extLst>
              </a:tr>
              <a:tr h="134736">
                <a:tc>
                  <a:txBody>
                    <a:bodyPr/>
                    <a:lstStyle/>
                    <a:p>
                      <a:r>
                        <a:rPr lang="en-US" sz="1400"/>
                        <a:t>Signature DB &amp; Detection</a:t>
                      </a:r>
                    </a:p>
                  </a:txBody>
                  <a:tcPr anchor="ctr"/>
                </a:tc>
                <a:tc>
                  <a:txBody>
                    <a:bodyPr/>
                    <a:lstStyle/>
                    <a:p>
                      <a:r>
                        <a:rPr lang="en-US" sz="1400"/>
                        <a:t>10/6-10/17</a:t>
                      </a:r>
                    </a:p>
                  </a:txBody>
                  <a:tcPr anchor="ctr"/>
                </a:tc>
                <a:tc>
                  <a:txBody>
                    <a:bodyPr/>
                    <a:lstStyle/>
                    <a:p>
                      <a:r>
                        <a:rPr lang="en-US" sz="1400"/>
                        <a:t>DB schema, detection script</a:t>
                      </a:r>
                    </a:p>
                  </a:txBody>
                  <a:tcPr anchor="ctr"/>
                </a:tc>
                <a:extLst>
                  <a:ext uri="{0D108BD9-81ED-4DB2-BD59-A6C34878D82A}">
                    <a16:rowId xmlns:a16="http://schemas.microsoft.com/office/drawing/2014/main" val="2279263625"/>
                  </a:ext>
                </a:extLst>
              </a:tr>
              <a:tr h="134736">
                <a:tc>
                  <a:txBody>
                    <a:bodyPr/>
                    <a:lstStyle/>
                    <a:p>
                      <a:r>
                        <a:rPr lang="en-US" sz="1400"/>
                        <a:t>Attack Simulation &amp; Testing</a:t>
                      </a:r>
                    </a:p>
                  </a:txBody>
                  <a:tcPr anchor="ctr"/>
                </a:tc>
                <a:tc>
                  <a:txBody>
                    <a:bodyPr/>
                    <a:lstStyle/>
                    <a:p>
                      <a:r>
                        <a:rPr lang="en-US" sz="1400"/>
                        <a:t>10/20-10/31</a:t>
                      </a:r>
                    </a:p>
                  </a:txBody>
                  <a:tcPr anchor="ctr"/>
                </a:tc>
                <a:tc>
                  <a:txBody>
                    <a:bodyPr/>
                    <a:lstStyle/>
                    <a:p>
                      <a:r>
                        <a:rPr lang="en-US" sz="1400"/>
                        <a:t>Rogue scripts, IDS testing</a:t>
                      </a:r>
                    </a:p>
                  </a:txBody>
                  <a:tcPr anchor="ctr"/>
                </a:tc>
                <a:extLst>
                  <a:ext uri="{0D108BD9-81ED-4DB2-BD59-A6C34878D82A}">
                    <a16:rowId xmlns:a16="http://schemas.microsoft.com/office/drawing/2014/main" val="3886200142"/>
                  </a:ext>
                </a:extLst>
              </a:tr>
              <a:tr h="134736">
                <a:tc>
                  <a:txBody>
                    <a:bodyPr/>
                    <a:lstStyle/>
                    <a:p>
                      <a:r>
                        <a:rPr lang="en-US" sz="1400"/>
                        <a:t>Final Testing &amp; Docs</a:t>
                      </a:r>
                    </a:p>
                  </a:txBody>
                  <a:tcPr anchor="ctr"/>
                </a:tc>
                <a:tc>
                  <a:txBody>
                    <a:bodyPr/>
                    <a:lstStyle/>
                    <a:p>
                      <a:r>
                        <a:rPr lang="en-US" sz="1400"/>
                        <a:t>11/3-11/14</a:t>
                      </a:r>
                    </a:p>
                  </a:txBody>
                  <a:tcPr anchor="ctr"/>
                </a:tc>
                <a:tc>
                  <a:txBody>
                    <a:bodyPr/>
                    <a:lstStyle/>
                    <a:p>
                      <a:r>
                        <a:rPr lang="en-US" sz="1400"/>
                        <a:t>Optimization, documentation</a:t>
                      </a:r>
                    </a:p>
                  </a:txBody>
                  <a:tcPr anchor="ctr"/>
                </a:tc>
                <a:extLst>
                  <a:ext uri="{0D108BD9-81ED-4DB2-BD59-A6C34878D82A}">
                    <a16:rowId xmlns:a16="http://schemas.microsoft.com/office/drawing/2014/main" val="3473635154"/>
                  </a:ext>
                </a:extLst>
              </a:tr>
              <a:tr h="134736">
                <a:tc>
                  <a:txBody>
                    <a:bodyPr/>
                    <a:lstStyle/>
                    <a:p>
                      <a:r>
                        <a:rPr lang="en-US" sz="1400"/>
                        <a:t>Demo &amp; Submission</a:t>
                      </a:r>
                    </a:p>
                  </a:txBody>
                  <a:tcPr anchor="ctr"/>
                </a:tc>
                <a:tc>
                  <a:txBody>
                    <a:bodyPr/>
                    <a:lstStyle/>
                    <a:p>
                      <a:r>
                        <a:rPr lang="en-US" sz="1400"/>
                        <a:t>11/17-11/21</a:t>
                      </a:r>
                    </a:p>
                  </a:txBody>
                  <a:tcPr anchor="ctr"/>
                </a:tc>
                <a:tc>
                  <a:txBody>
                    <a:bodyPr/>
                    <a:lstStyle/>
                    <a:p>
                      <a:r>
                        <a:rPr lang="en-US" sz="1400"/>
                        <a:t>Final demo, report, submission</a:t>
                      </a:r>
                    </a:p>
                  </a:txBody>
                  <a:tcPr anchor="ctr"/>
                </a:tc>
                <a:extLst>
                  <a:ext uri="{0D108BD9-81ED-4DB2-BD59-A6C34878D82A}">
                    <a16:rowId xmlns:a16="http://schemas.microsoft.com/office/drawing/2014/main" val="3027113957"/>
                  </a:ext>
                </a:extLst>
              </a:tr>
            </a:tbl>
          </a:graphicData>
        </a:graphic>
      </p:graphicFrame>
      <p:sp>
        <p:nvSpPr>
          <p:cNvPr id="19" name="TextBox 18">
            <a:extLst>
              <a:ext uri="{FF2B5EF4-FFF2-40B4-BE49-F238E27FC236}">
                <a16:creationId xmlns:a16="http://schemas.microsoft.com/office/drawing/2014/main" id="{2C9248C6-C753-E818-4E20-37E17F673152}"/>
              </a:ext>
            </a:extLst>
          </p:cNvPr>
          <p:cNvSpPr txBox="1"/>
          <p:nvPr/>
        </p:nvSpPr>
        <p:spPr>
          <a:xfrm>
            <a:off x="3048740" y="3264303"/>
            <a:ext cx="6094520" cy="369332"/>
          </a:xfrm>
          <a:prstGeom prst="rect">
            <a:avLst/>
          </a:prstGeom>
          <a:noFill/>
        </p:spPr>
        <p:txBody>
          <a:bodyPr wrap="square">
            <a:spAutoFit/>
          </a:bodyPr>
          <a:lstStyle/>
          <a:p>
            <a:pPr algn="ctr"/>
            <a:r>
              <a:rPr lang="en-US"/>
              <a:t>Weekly Task Distribution (Expected)</a:t>
            </a:r>
          </a:p>
        </p:txBody>
      </p:sp>
      <p:graphicFrame>
        <p:nvGraphicFramePr>
          <p:cNvPr id="20" name="Table 19">
            <a:extLst>
              <a:ext uri="{FF2B5EF4-FFF2-40B4-BE49-F238E27FC236}">
                <a16:creationId xmlns:a16="http://schemas.microsoft.com/office/drawing/2014/main" id="{F4A4EB34-07D3-4335-1B78-FA792C7263A5}"/>
              </a:ext>
            </a:extLst>
          </p:cNvPr>
          <p:cNvGraphicFramePr>
            <a:graphicFrameLocks noGrp="1"/>
          </p:cNvGraphicFramePr>
          <p:nvPr>
            <p:extLst>
              <p:ext uri="{D42A27DB-BD31-4B8C-83A1-F6EECF244321}">
                <p14:modId xmlns:p14="http://schemas.microsoft.com/office/powerpoint/2010/main" val="4031078828"/>
              </p:ext>
            </p:extLst>
          </p:nvPr>
        </p:nvGraphicFramePr>
        <p:xfrm>
          <a:off x="984088" y="3630721"/>
          <a:ext cx="10223820" cy="3048000"/>
        </p:xfrm>
        <a:graphic>
          <a:graphicData uri="http://schemas.openxmlformats.org/drawingml/2006/table">
            <a:tbl>
              <a:tblPr firstRow="1" bandRow="1">
                <a:tableStyleId>{5C22544A-7EE6-4342-B048-85BDC9FD1C3A}</a:tableStyleId>
              </a:tblPr>
              <a:tblGrid>
                <a:gridCol w="872246">
                  <a:extLst>
                    <a:ext uri="{9D8B030D-6E8A-4147-A177-3AD203B41FA5}">
                      <a16:colId xmlns:a16="http://schemas.microsoft.com/office/drawing/2014/main" val="3425248487"/>
                    </a:ext>
                  </a:extLst>
                </a:gridCol>
                <a:gridCol w="2834893">
                  <a:extLst>
                    <a:ext uri="{9D8B030D-6E8A-4147-A177-3AD203B41FA5}">
                      <a16:colId xmlns:a16="http://schemas.microsoft.com/office/drawing/2014/main" val="3556148041"/>
                    </a:ext>
                  </a:extLst>
                </a:gridCol>
                <a:gridCol w="3305390">
                  <a:extLst>
                    <a:ext uri="{9D8B030D-6E8A-4147-A177-3AD203B41FA5}">
                      <a16:colId xmlns:a16="http://schemas.microsoft.com/office/drawing/2014/main" val="4007422651"/>
                    </a:ext>
                  </a:extLst>
                </a:gridCol>
                <a:gridCol w="3211291">
                  <a:extLst>
                    <a:ext uri="{9D8B030D-6E8A-4147-A177-3AD203B41FA5}">
                      <a16:colId xmlns:a16="http://schemas.microsoft.com/office/drawing/2014/main" val="385561509"/>
                    </a:ext>
                  </a:extLst>
                </a:gridCol>
              </a:tblGrid>
              <a:tr h="165063">
                <a:tc>
                  <a:txBody>
                    <a:bodyPr/>
                    <a:lstStyle/>
                    <a:p>
                      <a:r>
                        <a:rPr lang="en-US" sz="1400"/>
                        <a:t>Week</a:t>
                      </a:r>
                    </a:p>
                  </a:txBody>
                  <a:tcPr anchor="ctr"/>
                </a:tc>
                <a:tc>
                  <a:txBody>
                    <a:bodyPr/>
                    <a:lstStyle/>
                    <a:p>
                      <a:r>
                        <a:rPr lang="en-US" sz="1400"/>
                        <a:t>Thiago (HW &amp; CAN)</a:t>
                      </a:r>
                    </a:p>
                  </a:txBody>
                  <a:tcPr anchor="ctr"/>
                </a:tc>
                <a:tc>
                  <a:txBody>
                    <a:bodyPr/>
                    <a:lstStyle/>
                    <a:p>
                      <a:r>
                        <a:rPr lang="en-US" sz="1400"/>
                        <a:t>Max (DB &amp; Attacks)</a:t>
                      </a:r>
                    </a:p>
                  </a:txBody>
                  <a:tcPr anchor="ctr"/>
                </a:tc>
                <a:tc>
                  <a:txBody>
                    <a:bodyPr/>
                    <a:lstStyle/>
                    <a:p>
                      <a:r>
                        <a:rPr lang="en-US" sz="1400"/>
                        <a:t>Gigi (Detection &amp; Docs)</a:t>
                      </a:r>
                    </a:p>
                  </a:txBody>
                  <a:tcPr anchor="ctr"/>
                </a:tc>
                <a:extLst>
                  <a:ext uri="{0D108BD9-81ED-4DB2-BD59-A6C34878D82A}">
                    <a16:rowId xmlns:a16="http://schemas.microsoft.com/office/drawing/2014/main" val="722060576"/>
                  </a:ext>
                </a:extLst>
              </a:tr>
              <a:tr h="165063">
                <a:tc>
                  <a:txBody>
                    <a:bodyPr/>
                    <a:lstStyle/>
                    <a:p>
                      <a:r>
                        <a:rPr lang="en-US" sz="1400"/>
                        <a:t>1</a:t>
                      </a:r>
                    </a:p>
                  </a:txBody>
                  <a:tcPr anchor="ctr"/>
                </a:tc>
                <a:tc>
                  <a:txBody>
                    <a:bodyPr/>
                    <a:lstStyle/>
                    <a:p>
                      <a:r>
                        <a:rPr lang="en-US" sz="1400"/>
                        <a:t>Pi setup, CAN interface</a:t>
                      </a:r>
                    </a:p>
                  </a:txBody>
                  <a:tcPr anchor="ctr"/>
                </a:tc>
                <a:tc>
                  <a:txBody>
                    <a:bodyPr/>
                    <a:lstStyle/>
                    <a:p>
                      <a:r>
                        <a:rPr lang="en-US" sz="1400"/>
                        <a:t>Log analysis, DB schema draft</a:t>
                      </a:r>
                    </a:p>
                  </a:txBody>
                  <a:tcPr anchor="ctr"/>
                </a:tc>
                <a:tc>
                  <a:txBody>
                    <a:bodyPr/>
                    <a:lstStyle/>
                    <a:p>
                      <a:r>
                        <a:rPr lang="en-US" sz="1400"/>
                        <a:t>Assist with logging</a:t>
                      </a:r>
                    </a:p>
                  </a:txBody>
                  <a:tcPr anchor="ctr"/>
                </a:tc>
                <a:extLst>
                  <a:ext uri="{0D108BD9-81ED-4DB2-BD59-A6C34878D82A}">
                    <a16:rowId xmlns:a16="http://schemas.microsoft.com/office/drawing/2014/main" val="514667271"/>
                  </a:ext>
                </a:extLst>
              </a:tr>
              <a:tr h="165063">
                <a:tc>
                  <a:txBody>
                    <a:bodyPr/>
                    <a:lstStyle/>
                    <a:p>
                      <a:r>
                        <a:rPr lang="en-US" sz="1400"/>
                        <a:t>2</a:t>
                      </a:r>
                    </a:p>
                  </a:txBody>
                  <a:tcPr anchor="ctr"/>
                </a:tc>
                <a:tc>
                  <a:txBody>
                    <a:bodyPr/>
                    <a:lstStyle/>
                    <a:p>
                      <a:r>
                        <a:rPr lang="en-US" sz="1400"/>
                        <a:t>CAN testing, data logging</a:t>
                      </a:r>
                    </a:p>
                  </a:txBody>
                  <a:tcPr anchor="ctr"/>
                </a:tc>
                <a:tc>
                  <a:txBody>
                    <a:bodyPr/>
                    <a:lstStyle/>
                    <a:p>
                      <a:r>
                        <a:rPr lang="en-US" sz="1400"/>
                        <a:t>Schema refinement</a:t>
                      </a:r>
                    </a:p>
                  </a:txBody>
                  <a:tcPr anchor="ctr"/>
                </a:tc>
                <a:tc>
                  <a:txBody>
                    <a:bodyPr/>
                    <a:lstStyle/>
                    <a:p>
                      <a:r>
                        <a:rPr lang="en-US" sz="1400"/>
                        <a:t>Help with log pattern analysis</a:t>
                      </a:r>
                    </a:p>
                  </a:txBody>
                  <a:tcPr anchor="ctr"/>
                </a:tc>
                <a:extLst>
                  <a:ext uri="{0D108BD9-81ED-4DB2-BD59-A6C34878D82A}">
                    <a16:rowId xmlns:a16="http://schemas.microsoft.com/office/drawing/2014/main" val="1276677951"/>
                  </a:ext>
                </a:extLst>
              </a:tr>
              <a:tr h="165063">
                <a:tc>
                  <a:txBody>
                    <a:bodyPr/>
                    <a:lstStyle/>
                    <a:p>
                      <a:r>
                        <a:rPr lang="en-US" sz="1400"/>
                        <a:t>3</a:t>
                      </a:r>
                    </a:p>
                  </a:txBody>
                  <a:tcPr anchor="ctr"/>
                </a:tc>
                <a:tc>
                  <a:txBody>
                    <a:bodyPr/>
                    <a:lstStyle/>
                    <a:p>
                      <a:r>
                        <a:rPr lang="en-US" sz="1400"/>
                        <a:t>Support detection testing</a:t>
                      </a:r>
                    </a:p>
                  </a:txBody>
                  <a:tcPr anchor="ctr"/>
                </a:tc>
                <a:tc>
                  <a:txBody>
                    <a:bodyPr/>
                    <a:lstStyle/>
                    <a:p>
                      <a:r>
                        <a:rPr lang="en-US" sz="1400"/>
                        <a:t>Finalize DB, populate data</a:t>
                      </a:r>
                    </a:p>
                  </a:txBody>
                  <a:tcPr anchor="ctr"/>
                </a:tc>
                <a:tc>
                  <a:txBody>
                    <a:bodyPr/>
                    <a:lstStyle/>
                    <a:p>
                      <a:r>
                        <a:rPr lang="en-US" sz="1400"/>
                        <a:t>Start detection script</a:t>
                      </a:r>
                    </a:p>
                  </a:txBody>
                  <a:tcPr anchor="ctr"/>
                </a:tc>
                <a:extLst>
                  <a:ext uri="{0D108BD9-81ED-4DB2-BD59-A6C34878D82A}">
                    <a16:rowId xmlns:a16="http://schemas.microsoft.com/office/drawing/2014/main" val="3992807759"/>
                  </a:ext>
                </a:extLst>
              </a:tr>
              <a:tr h="165063">
                <a:tc>
                  <a:txBody>
                    <a:bodyPr/>
                    <a:lstStyle/>
                    <a:p>
                      <a:r>
                        <a:rPr lang="en-US" sz="1400"/>
                        <a:t>4</a:t>
                      </a:r>
                    </a:p>
                  </a:txBody>
                  <a:tcPr anchor="ctr"/>
                </a:tc>
                <a:tc>
                  <a:txBody>
                    <a:bodyPr/>
                    <a:lstStyle/>
                    <a:p>
                      <a:r>
                        <a:rPr lang="en-US" sz="1400"/>
                        <a:t>CAN traffic testing</a:t>
                      </a:r>
                    </a:p>
                  </a:txBody>
                  <a:tcPr anchor="ctr"/>
                </a:tc>
                <a:tc>
                  <a:txBody>
                    <a:bodyPr/>
                    <a:lstStyle/>
                    <a:p>
                      <a:r>
                        <a:rPr lang="en-US" sz="1400"/>
                        <a:t>Rogue script draft</a:t>
                      </a:r>
                    </a:p>
                  </a:txBody>
                  <a:tcPr anchor="ctr"/>
                </a:tc>
                <a:tc>
                  <a:txBody>
                    <a:bodyPr/>
                    <a:lstStyle/>
                    <a:p>
                      <a:r>
                        <a:rPr lang="en-US" sz="1400"/>
                        <a:t>Complete detection logic</a:t>
                      </a:r>
                    </a:p>
                  </a:txBody>
                  <a:tcPr anchor="ctr"/>
                </a:tc>
                <a:extLst>
                  <a:ext uri="{0D108BD9-81ED-4DB2-BD59-A6C34878D82A}">
                    <a16:rowId xmlns:a16="http://schemas.microsoft.com/office/drawing/2014/main" val="122801495"/>
                  </a:ext>
                </a:extLst>
              </a:tr>
              <a:tr h="165063">
                <a:tc>
                  <a:txBody>
                    <a:bodyPr/>
                    <a:lstStyle/>
                    <a:p>
                      <a:r>
                        <a:rPr lang="en-US" sz="1400"/>
                        <a:t>5</a:t>
                      </a:r>
                    </a:p>
                  </a:txBody>
                  <a:tcPr anchor="ctr"/>
                </a:tc>
                <a:tc>
                  <a:txBody>
                    <a:bodyPr/>
                    <a:lstStyle/>
                    <a:p>
                      <a:r>
                        <a:rPr lang="en-US" sz="1400"/>
                        <a:t>Run IDS tests</a:t>
                      </a:r>
                    </a:p>
                  </a:txBody>
                  <a:tcPr anchor="ctr"/>
                </a:tc>
                <a:tc>
                  <a:txBody>
                    <a:bodyPr/>
                    <a:lstStyle/>
                    <a:p>
                      <a:r>
                        <a:rPr lang="en-US" sz="1400"/>
                        <a:t>Finalize rogue simulator</a:t>
                      </a:r>
                    </a:p>
                  </a:txBody>
                  <a:tcPr anchor="ctr"/>
                </a:tc>
                <a:tc>
                  <a:txBody>
                    <a:bodyPr/>
                    <a:lstStyle/>
                    <a:p>
                      <a:r>
                        <a:rPr lang="en-US" sz="1400"/>
                        <a:t>Refine detection, log results</a:t>
                      </a:r>
                    </a:p>
                  </a:txBody>
                  <a:tcPr anchor="ctr"/>
                </a:tc>
                <a:extLst>
                  <a:ext uri="{0D108BD9-81ED-4DB2-BD59-A6C34878D82A}">
                    <a16:rowId xmlns:a16="http://schemas.microsoft.com/office/drawing/2014/main" val="3136791066"/>
                  </a:ext>
                </a:extLst>
              </a:tr>
              <a:tr h="165063">
                <a:tc>
                  <a:txBody>
                    <a:bodyPr/>
                    <a:lstStyle/>
                    <a:p>
                      <a:r>
                        <a:rPr lang="en-US" sz="1400"/>
                        <a:t>6</a:t>
                      </a:r>
                    </a:p>
                  </a:txBody>
                  <a:tcPr anchor="ctr"/>
                </a:tc>
                <a:tc>
                  <a:txBody>
                    <a:bodyPr/>
                    <a:lstStyle/>
                    <a:p>
                      <a:r>
                        <a:rPr lang="en-US" sz="1400"/>
                        <a:t>IDS performance testing</a:t>
                      </a:r>
                    </a:p>
                  </a:txBody>
                  <a:tcPr anchor="ctr"/>
                </a:tc>
                <a:tc>
                  <a:txBody>
                    <a:bodyPr/>
                    <a:lstStyle/>
                    <a:p>
                      <a:r>
                        <a:rPr lang="en-US" sz="1400"/>
                        <a:t>Create test cases</a:t>
                      </a:r>
                    </a:p>
                  </a:txBody>
                  <a:tcPr anchor="ctr"/>
                </a:tc>
                <a:tc>
                  <a:txBody>
                    <a:bodyPr/>
                    <a:lstStyle/>
                    <a:p>
                      <a:r>
                        <a:rPr lang="en-US" sz="1400"/>
                        <a:t>Visualize results</a:t>
                      </a:r>
                    </a:p>
                  </a:txBody>
                  <a:tcPr anchor="ctr"/>
                </a:tc>
                <a:extLst>
                  <a:ext uri="{0D108BD9-81ED-4DB2-BD59-A6C34878D82A}">
                    <a16:rowId xmlns:a16="http://schemas.microsoft.com/office/drawing/2014/main" val="4003338057"/>
                  </a:ext>
                </a:extLst>
              </a:tr>
              <a:tr h="165063">
                <a:tc>
                  <a:txBody>
                    <a:bodyPr/>
                    <a:lstStyle/>
                    <a:p>
                      <a:r>
                        <a:rPr lang="en-US" sz="1400"/>
                        <a:t>7</a:t>
                      </a:r>
                    </a:p>
                  </a:txBody>
                  <a:tcPr anchor="ctr"/>
                </a:tc>
                <a:tc>
                  <a:txBody>
                    <a:bodyPr/>
                    <a:lstStyle/>
                    <a:p>
                      <a:r>
                        <a:rPr lang="en-US" sz="1400"/>
                        <a:t>Optimize for Pi 3B</a:t>
                      </a:r>
                    </a:p>
                  </a:txBody>
                  <a:tcPr anchor="ctr"/>
                </a:tc>
                <a:tc>
                  <a:txBody>
                    <a:bodyPr/>
                    <a:lstStyle/>
                    <a:p>
                      <a:r>
                        <a:rPr lang="en-US" sz="1400"/>
                        <a:t>Assist with analysis</a:t>
                      </a:r>
                    </a:p>
                  </a:txBody>
                  <a:tcPr anchor="ctr"/>
                </a:tc>
                <a:tc>
                  <a:txBody>
                    <a:bodyPr/>
                    <a:lstStyle/>
                    <a:p>
                      <a:r>
                        <a:rPr lang="en-US" sz="1400"/>
                        <a:t>Write documentation</a:t>
                      </a:r>
                    </a:p>
                  </a:txBody>
                  <a:tcPr anchor="ctr"/>
                </a:tc>
                <a:extLst>
                  <a:ext uri="{0D108BD9-81ED-4DB2-BD59-A6C34878D82A}">
                    <a16:rowId xmlns:a16="http://schemas.microsoft.com/office/drawing/2014/main" val="3734210213"/>
                  </a:ext>
                </a:extLst>
              </a:tr>
              <a:tr h="165063">
                <a:tc>
                  <a:txBody>
                    <a:bodyPr/>
                    <a:lstStyle/>
                    <a:p>
                      <a:r>
                        <a:rPr lang="en-US" sz="1400"/>
                        <a:t>8</a:t>
                      </a:r>
                    </a:p>
                  </a:txBody>
                  <a:tcPr anchor="ctr"/>
                </a:tc>
                <a:tc>
                  <a:txBody>
                    <a:bodyPr/>
                    <a:lstStyle/>
                    <a:p>
                      <a:r>
                        <a:rPr lang="en-US" sz="1400"/>
                        <a:t>Demo setup</a:t>
                      </a:r>
                    </a:p>
                  </a:txBody>
                  <a:tcPr anchor="ctr"/>
                </a:tc>
                <a:tc>
                  <a:txBody>
                    <a:bodyPr/>
                    <a:lstStyle/>
                    <a:p>
                      <a:r>
                        <a:rPr lang="en-US" sz="1400"/>
                        <a:t>Help with demo prep</a:t>
                      </a:r>
                    </a:p>
                  </a:txBody>
                  <a:tcPr anchor="ctr"/>
                </a:tc>
                <a:tc>
                  <a:txBody>
                    <a:bodyPr/>
                    <a:lstStyle/>
                    <a:p>
                      <a:r>
                        <a:rPr lang="en-US" sz="1400"/>
                        <a:t>Finalize docs, demo script</a:t>
                      </a:r>
                    </a:p>
                  </a:txBody>
                  <a:tcPr anchor="ctr"/>
                </a:tc>
                <a:extLst>
                  <a:ext uri="{0D108BD9-81ED-4DB2-BD59-A6C34878D82A}">
                    <a16:rowId xmlns:a16="http://schemas.microsoft.com/office/drawing/2014/main" val="4033733384"/>
                  </a:ext>
                </a:extLst>
              </a:tr>
              <a:tr h="165063">
                <a:tc>
                  <a:txBody>
                    <a:bodyPr/>
                    <a:lstStyle/>
                    <a:p>
                      <a:r>
                        <a:rPr lang="en-US" sz="1400"/>
                        <a:t>9</a:t>
                      </a:r>
                    </a:p>
                  </a:txBody>
                  <a:tcPr anchor="ctr"/>
                </a:tc>
                <a:tc>
                  <a:txBody>
                    <a:bodyPr/>
                    <a:lstStyle/>
                    <a:p>
                      <a:r>
                        <a:rPr lang="en-US" sz="1400"/>
                        <a:t>Run live demo</a:t>
                      </a:r>
                    </a:p>
                  </a:txBody>
                  <a:tcPr anchor="ctr"/>
                </a:tc>
                <a:tc>
                  <a:txBody>
                    <a:bodyPr/>
                    <a:lstStyle/>
                    <a:p>
                      <a:r>
                        <a:rPr lang="en-US" sz="1400"/>
                        <a:t>Support demo/report</a:t>
                      </a:r>
                    </a:p>
                  </a:txBody>
                  <a:tcPr anchor="ctr"/>
                </a:tc>
                <a:tc>
                  <a:txBody>
                    <a:bodyPr/>
                    <a:lstStyle/>
                    <a:p>
                      <a:r>
                        <a:rPr lang="en-US" sz="1400"/>
                        <a:t>Final report &amp; submission</a:t>
                      </a:r>
                    </a:p>
                  </a:txBody>
                  <a:tcPr anchor="ctr"/>
                </a:tc>
                <a:extLst>
                  <a:ext uri="{0D108BD9-81ED-4DB2-BD59-A6C34878D82A}">
                    <a16:rowId xmlns:a16="http://schemas.microsoft.com/office/drawing/2014/main" val="1203721161"/>
                  </a:ext>
                </a:extLst>
              </a:tr>
            </a:tbl>
          </a:graphicData>
        </a:graphic>
      </p:graphicFrame>
      <p:sp>
        <p:nvSpPr>
          <p:cNvPr id="2" name="TextBox 1">
            <a:extLst>
              <a:ext uri="{FF2B5EF4-FFF2-40B4-BE49-F238E27FC236}">
                <a16:creationId xmlns:a16="http://schemas.microsoft.com/office/drawing/2014/main" id="{CF860021-8D91-8B51-E7D5-5A316ED419CC}"/>
              </a:ext>
            </a:extLst>
          </p:cNvPr>
          <p:cNvSpPr txBox="1"/>
          <p:nvPr/>
        </p:nvSpPr>
        <p:spPr>
          <a:xfrm>
            <a:off x="5371025" y="136613"/>
            <a:ext cx="6675091" cy="369332"/>
          </a:xfrm>
          <a:prstGeom prst="rect">
            <a:avLst/>
          </a:prstGeom>
          <a:solidFill>
            <a:schemeClr val="bg1"/>
          </a:solidFill>
        </p:spPr>
        <p:txBody>
          <a:bodyPr wrap="square" lIns="91440" tIns="45720" rIns="91440" bIns="45720" anchor="t">
            <a:spAutoFit/>
          </a:bodyPr>
          <a:lstStyle/>
          <a:p>
            <a:pPr algn="ctr"/>
            <a:r>
              <a:rPr lang="en-US" b="1">
                <a:solidFill>
                  <a:srgbClr val="FF0000"/>
                </a:solidFill>
              </a:rPr>
              <a:t>As a Team met every Saturday / Sunday for 2-4 hours</a:t>
            </a:r>
          </a:p>
        </p:txBody>
      </p:sp>
    </p:spTree>
    <p:extLst>
      <p:ext uri="{BB962C8B-B14F-4D97-AF65-F5344CB8AC3E}">
        <p14:creationId xmlns:p14="http://schemas.microsoft.com/office/powerpoint/2010/main" val="241088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02CA6-FF66-7B76-533A-3AC7B1CD914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B599024-B7AB-5BA5-5F1B-8E1D1F684397}"/>
              </a:ext>
            </a:extLst>
          </p:cNvPr>
          <p:cNvSpPr>
            <a:spLocks noGrp="1"/>
          </p:cNvSpPr>
          <p:nvPr>
            <p:ph type="title"/>
          </p:nvPr>
        </p:nvSpPr>
        <p:spPr>
          <a:xfrm>
            <a:off x="1088136" y="263969"/>
            <a:ext cx="8633834" cy="641805"/>
          </a:xfrm>
        </p:spPr>
        <p:txBody>
          <a:bodyPr>
            <a:normAutofit/>
          </a:bodyPr>
          <a:lstStyle/>
          <a:p>
            <a:r>
              <a:rPr lang="en-US" sz="2800"/>
              <a:t>IDS Data Sources</a:t>
            </a:r>
            <a:endParaRPr lang="en-US"/>
          </a:p>
        </p:txBody>
      </p:sp>
      <p:graphicFrame>
        <p:nvGraphicFramePr>
          <p:cNvPr id="5" name="Table 4">
            <a:extLst>
              <a:ext uri="{FF2B5EF4-FFF2-40B4-BE49-F238E27FC236}">
                <a16:creationId xmlns:a16="http://schemas.microsoft.com/office/drawing/2014/main" id="{80A652CA-C08B-AEAB-C2BC-89CDF55AFD6D}"/>
              </a:ext>
            </a:extLst>
          </p:cNvPr>
          <p:cNvGraphicFramePr>
            <a:graphicFrameLocks noGrp="1"/>
          </p:cNvGraphicFramePr>
          <p:nvPr/>
        </p:nvGraphicFramePr>
        <p:xfrm>
          <a:off x="438150" y="933450"/>
          <a:ext cx="11315700" cy="4991100"/>
        </p:xfrm>
        <a:graphic>
          <a:graphicData uri="http://schemas.openxmlformats.org/drawingml/2006/table">
            <a:tbl>
              <a:tblPr bandRow="1">
                <a:tableStyleId>{5C22544A-7EE6-4342-B048-85BDC9FD1C3A}</a:tableStyleId>
              </a:tblPr>
              <a:tblGrid>
                <a:gridCol w="314325">
                  <a:extLst>
                    <a:ext uri="{9D8B030D-6E8A-4147-A177-3AD203B41FA5}">
                      <a16:colId xmlns:a16="http://schemas.microsoft.com/office/drawing/2014/main" val="2534106427"/>
                    </a:ext>
                  </a:extLst>
                </a:gridCol>
                <a:gridCol w="2809875">
                  <a:extLst>
                    <a:ext uri="{9D8B030D-6E8A-4147-A177-3AD203B41FA5}">
                      <a16:colId xmlns:a16="http://schemas.microsoft.com/office/drawing/2014/main" val="2093555985"/>
                    </a:ext>
                  </a:extLst>
                </a:gridCol>
                <a:gridCol w="2809875">
                  <a:extLst>
                    <a:ext uri="{9D8B030D-6E8A-4147-A177-3AD203B41FA5}">
                      <a16:colId xmlns:a16="http://schemas.microsoft.com/office/drawing/2014/main" val="2257598646"/>
                    </a:ext>
                  </a:extLst>
                </a:gridCol>
                <a:gridCol w="1276350">
                  <a:extLst>
                    <a:ext uri="{9D8B030D-6E8A-4147-A177-3AD203B41FA5}">
                      <a16:colId xmlns:a16="http://schemas.microsoft.com/office/drawing/2014/main" val="3023878255"/>
                    </a:ext>
                  </a:extLst>
                </a:gridCol>
                <a:gridCol w="590550">
                  <a:extLst>
                    <a:ext uri="{9D8B030D-6E8A-4147-A177-3AD203B41FA5}">
                      <a16:colId xmlns:a16="http://schemas.microsoft.com/office/drawing/2014/main" val="189187074"/>
                    </a:ext>
                  </a:extLst>
                </a:gridCol>
                <a:gridCol w="3514725">
                  <a:extLst>
                    <a:ext uri="{9D8B030D-6E8A-4147-A177-3AD203B41FA5}">
                      <a16:colId xmlns:a16="http://schemas.microsoft.com/office/drawing/2014/main" val="1669388386"/>
                    </a:ext>
                  </a:extLst>
                </a:gridCol>
              </a:tblGrid>
              <a:tr h="495300">
                <a:tc>
                  <a:txBody>
                    <a:bodyPr/>
                    <a:lstStyle/>
                    <a:p>
                      <a:pPr fontAlgn="ctr">
                        <a:buNone/>
                      </a:pPr>
                      <a:endParaRPr lang="en-GB">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19298" cap="flat" cmpd="sng" algn="ctr">
                      <a:solidFill>
                        <a:srgbClr val="AC9F39"/>
                      </a:solidFill>
                      <a:prstDash val="solid"/>
                      <a:round/>
                      <a:headEnd type="none" w="med" len="med"/>
                      <a:tailEnd type="none" w="med" len="med"/>
                    </a:lnB>
                    <a:noFill/>
                  </a:tcPr>
                </a:tc>
                <a:tc>
                  <a:txBody>
                    <a:bodyPr/>
                    <a:lstStyle/>
                    <a:p>
                      <a:pPr algn="l" fontAlgn="base">
                        <a:lnSpc>
                          <a:spcPts val="1560"/>
                        </a:lnSpc>
                        <a:buNone/>
                      </a:pPr>
                      <a:r>
                        <a:rPr lang="en-GB" sz="1300" b="1" i="0">
                          <a:solidFill>
                            <a:srgbClr val="000000"/>
                          </a:solidFill>
                          <a:effectLst/>
                          <a:latin typeface="Neue Haas Grotesk Text Pro"/>
                        </a:rPr>
                        <a:t>Dataset</a:t>
                      </a:r>
                      <a:endParaRPr lang="en-GB" b="1"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19298" cap="flat" cmpd="sng" algn="ctr">
                      <a:solidFill>
                        <a:srgbClr val="AC9F39"/>
                      </a:solidFill>
                      <a:prstDash val="solid"/>
                      <a:round/>
                      <a:headEnd type="none" w="med" len="med"/>
                      <a:tailEnd type="none" w="med" len="med"/>
                    </a:lnB>
                    <a:noFill/>
                  </a:tcPr>
                </a:tc>
                <a:tc>
                  <a:txBody>
                    <a:bodyPr/>
                    <a:lstStyle/>
                    <a:p>
                      <a:pPr fontAlgn="ctr">
                        <a:buNone/>
                      </a:pPr>
                      <a:endParaRPr lang="en-GB">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19298"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1" i="0">
                          <a:solidFill>
                            <a:srgbClr val="000000"/>
                          </a:solidFill>
                          <a:effectLst/>
                          <a:latin typeface="Neue Haas Grotesk Text Pro"/>
                        </a:rPr>
                        <a:t>Organization</a:t>
                      </a:r>
                      <a:endParaRPr lang="en-GB" b="1"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19298"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1" i="0">
                          <a:solidFill>
                            <a:srgbClr val="000000"/>
                          </a:solidFill>
                          <a:effectLst/>
                          <a:latin typeface="Neue Haas Grotesk Text Pro"/>
                        </a:rPr>
                        <a:t>Year</a:t>
                      </a:r>
                      <a:endParaRPr lang="en-GB" b="1"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19298" cap="flat" cmpd="sng" algn="ctr">
                      <a:solidFill>
                        <a:srgbClr val="AC9F39"/>
                      </a:solidFill>
                      <a:prstDash val="solid"/>
                      <a:round/>
                      <a:headEnd type="none" w="med" len="med"/>
                      <a:tailEnd type="none" w="med" len="med"/>
                    </a:lnB>
                    <a:noFill/>
                  </a:tcPr>
                </a:tc>
                <a:tc>
                  <a:txBody>
                    <a:bodyPr/>
                    <a:lstStyle/>
                    <a:p>
                      <a:pPr algn="l" fontAlgn="base">
                        <a:lnSpc>
                          <a:spcPts val="1560"/>
                        </a:lnSpc>
                        <a:buNone/>
                      </a:pPr>
                      <a:r>
                        <a:rPr lang="en-GB" sz="1300" b="1" i="0">
                          <a:solidFill>
                            <a:srgbClr val="000000"/>
                          </a:solidFill>
                          <a:effectLst/>
                          <a:latin typeface="Neue Haas Grotesk Text Pro"/>
                        </a:rPr>
                        <a:t>Dataset URL</a:t>
                      </a:r>
                      <a:endParaRPr lang="en-GB" b="1"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19298" cap="flat" cmpd="sng" algn="ctr">
                      <a:solidFill>
                        <a:srgbClr val="AC9F39"/>
                      </a:solidFill>
                      <a:prstDash val="solid"/>
                      <a:round/>
                      <a:headEnd type="none" w="med" len="med"/>
                      <a:tailEnd type="none" w="med" len="med"/>
                    </a:lnB>
                    <a:noFill/>
                  </a:tcPr>
                </a:tc>
                <a:extLst>
                  <a:ext uri="{0D108BD9-81ED-4DB2-BD59-A6C34878D82A}">
                    <a16:rowId xmlns:a16="http://schemas.microsoft.com/office/drawing/2014/main" val="2654589285"/>
                  </a:ext>
                </a:extLst>
              </a:tr>
              <a:tr h="695325">
                <a:tc>
                  <a:txBody>
                    <a:bodyPr/>
                    <a:lstStyle/>
                    <a:p>
                      <a:pPr algn="l" fontAlgn="base">
                        <a:lnSpc>
                          <a:spcPts val="1560"/>
                        </a:lnSpc>
                        <a:buNone/>
                      </a:pPr>
                      <a:r>
                        <a:rPr lang="en-GB" sz="1300" b="0" i="0">
                          <a:solidFill>
                            <a:srgbClr val="000000"/>
                          </a:solidFill>
                          <a:effectLst/>
                          <a:latin typeface="Neue Haas Grotesk Text Pro"/>
                        </a:rPr>
                        <a:t>1</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19298"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base">
                        <a:lnSpc>
                          <a:spcPts val="1560"/>
                        </a:lnSpc>
                        <a:buNone/>
                      </a:pPr>
                      <a:r>
                        <a:rPr lang="en-GB" sz="1300" b="0" i="0">
                          <a:solidFill>
                            <a:srgbClr val="000000"/>
                          </a:solidFill>
                          <a:effectLst/>
                          <a:latin typeface="Neue Haas Grotesk Text Pro"/>
                        </a:rPr>
                        <a:t>CAN Intrusion (OTIDS) [</a:t>
                      </a:r>
                      <a:r>
                        <a:rPr lang="en-GB" sz="1300" b="0" i="0" u="sng" strike="noStrike">
                          <a:solidFill>
                            <a:srgbClr val="736EB6"/>
                          </a:solidFill>
                          <a:effectLst/>
                          <a:latin typeface="Neue Haas Grotesk Text Pro"/>
                          <a:hlinkClick r:id="rId2"/>
                        </a:rPr>
                        <a:t>1</a:t>
                      </a:r>
                      <a:r>
                        <a:rPr lang="en-GB" sz="1300" b="0" i="0">
                          <a:solidFill>
                            <a:srgbClr val="000000"/>
                          </a:solidFill>
                          <a:effectLst/>
                          <a:latin typeface="Neue Haas Grotesk Text Pro"/>
                        </a:rPr>
                        <a:t>]</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19298"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fontAlgn="ctr">
                        <a:buNone/>
                      </a:pPr>
                      <a:endParaRPr lang="en-GB">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19298"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HCRL</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19298"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2017</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19298"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auto">
                        <a:lnSpc>
                          <a:spcPts val="1560"/>
                        </a:lnSpc>
                        <a:buNone/>
                      </a:pPr>
                      <a:r>
                        <a:rPr lang="en-GB" sz="1300" b="0" i="0" u="sng" strike="noStrike">
                          <a:solidFill>
                            <a:srgbClr val="736EB6"/>
                          </a:solidFill>
                          <a:effectLst/>
                          <a:latin typeface="Neue Haas Grotesk Text Pro"/>
                          <a:hlinkClick r:id="rId3"/>
                        </a:rPr>
                        <a:t>http://ocslab.hksecurity.net/Dataset/CAN-intrusion-dataset</a:t>
                      </a:r>
                      <a:r>
                        <a:rPr lang="en-GB" sz="1300" b="0" i="0">
                          <a:solidFill>
                            <a:srgbClr val="000000"/>
                          </a:solidFill>
                          <a:effectLst/>
                          <a:latin typeface="Neue Haas Grotesk Text Pro"/>
                        </a:rPr>
                        <a:t> </a:t>
                      </a: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19298"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extLst>
                  <a:ext uri="{0D108BD9-81ED-4DB2-BD59-A6C34878D82A}">
                    <a16:rowId xmlns:a16="http://schemas.microsoft.com/office/drawing/2014/main" val="1926011745"/>
                  </a:ext>
                </a:extLst>
              </a:tr>
              <a:tr h="695325">
                <a:tc>
                  <a:txBody>
                    <a:bodyPr/>
                    <a:lstStyle/>
                    <a:p>
                      <a:pPr algn="l" fontAlgn="base">
                        <a:lnSpc>
                          <a:spcPts val="1560"/>
                        </a:lnSpc>
                        <a:buNone/>
                      </a:pPr>
                      <a:r>
                        <a:rPr lang="en-GB" sz="1300" b="0" i="0">
                          <a:solidFill>
                            <a:srgbClr val="000000"/>
                          </a:solidFill>
                          <a:effectLst/>
                          <a:latin typeface="Neue Haas Grotesk Text Pro"/>
                        </a:rPr>
                        <a:t>2</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base">
                        <a:lnSpc>
                          <a:spcPts val="1560"/>
                        </a:lnSpc>
                        <a:buNone/>
                      </a:pPr>
                      <a:r>
                        <a:rPr lang="en-GB" sz="1300" b="0" i="0">
                          <a:solidFill>
                            <a:srgbClr val="000000"/>
                          </a:solidFill>
                          <a:effectLst/>
                          <a:latin typeface="Neue Haas Grotesk Text Pro"/>
                        </a:rPr>
                        <a:t>Survival Analysis for Auto. IDS [</a:t>
                      </a:r>
                      <a:r>
                        <a:rPr lang="en-GB" sz="1300" b="0" i="0" u="sng" strike="noStrike">
                          <a:solidFill>
                            <a:srgbClr val="736EB6"/>
                          </a:solidFill>
                          <a:effectLst/>
                          <a:latin typeface="Neue Haas Grotesk Text Pro"/>
                          <a:hlinkClick r:id="rId4"/>
                        </a:rPr>
                        <a:t>2</a:t>
                      </a:r>
                      <a:r>
                        <a:rPr lang="en-GB" sz="1300" b="0" i="0">
                          <a:solidFill>
                            <a:srgbClr val="000000"/>
                          </a:solidFill>
                          <a:effectLst/>
                          <a:latin typeface="Neue Haas Grotesk Text Pro"/>
                        </a:rPr>
                        <a:t>]</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fontAlgn="ctr">
                        <a:buNone/>
                      </a:pPr>
                      <a:endParaRPr lang="en-GB">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HCRL</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2018</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auto">
                        <a:lnSpc>
                          <a:spcPts val="1560"/>
                        </a:lnSpc>
                        <a:buNone/>
                      </a:pPr>
                      <a:r>
                        <a:rPr lang="en-GB" sz="1300" b="0" i="0" u="sng" strike="noStrike">
                          <a:solidFill>
                            <a:srgbClr val="736EB6"/>
                          </a:solidFill>
                          <a:effectLst/>
                          <a:latin typeface="Neue Haas Grotesk Text Pro"/>
                          <a:hlinkClick r:id="rId5"/>
                        </a:rPr>
                        <a:t>http://ocslab.hksecurity.net/Datasets/survival-ids</a:t>
                      </a:r>
                      <a:r>
                        <a:rPr lang="en-GB" sz="1300" b="0" i="0">
                          <a:solidFill>
                            <a:srgbClr val="000000"/>
                          </a:solidFill>
                          <a:effectLst/>
                          <a:latin typeface="Neue Haas Grotesk Text Pro"/>
                        </a:rPr>
                        <a:t> </a:t>
                      </a: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extLst>
                  <a:ext uri="{0D108BD9-81ED-4DB2-BD59-A6C34878D82A}">
                    <a16:rowId xmlns:a16="http://schemas.microsoft.com/office/drawing/2014/main" val="2550385280"/>
                  </a:ext>
                </a:extLst>
              </a:tr>
              <a:tr h="695325">
                <a:tc>
                  <a:txBody>
                    <a:bodyPr/>
                    <a:lstStyle/>
                    <a:p>
                      <a:pPr algn="l" fontAlgn="base">
                        <a:lnSpc>
                          <a:spcPts val="1560"/>
                        </a:lnSpc>
                        <a:buNone/>
                      </a:pPr>
                      <a:r>
                        <a:rPr lang="en-GB" sz="1300" b="0" i="0">
                          <a:solidFill>
                            <a:srgbClr val="000000"/>
                          </a:solidFill>
                          <a:effectLst/>
                          <a:latin typeface="Neue Haas Grotesk Text Pro"/>
                        </a:rPr>
                        <a:t>3</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base">
                        <a:lnSpc>
                          <a:spcPts val="1560"/>
                        </a:lnSpc>
                        <a:buNone/>
                      </a:pPr>
                      <a:r>
                        <a:rPr lang="en-GB" sz="1300" b="0" i="0">
                          <a:solidFill>
                            <a:srgbClr val="000000"/>
                          </a:solidFill>
                          <a:effectLst/>
                          <a:latin typeface="Neue Haas Grotesk Text Pro"/>
                        </a:rPr>
                        <a:t>Car Hacking for Intrusion Detection [</a:t>
                      </a:r>
                      <a:r>
                        <a:rPr lang="en-GB" sz="1300" b="0" i="0" u="sng" strike="noStrike">
                          <a:solidFill>
                            <a:srgbClr val="736EB6"/>
                          </a:solidFill>
                          <a:effectLst/>
                          <a:latin typeface="Neue Haas Grotesk Text Pro"/>
                          <a:hlinkClick r:id="rId6"/>
                        </a:rPr>
                        <a:t>3</a:t>
                      </a:r>
                      <a:r>
                        <a:rPr lang="en-GB" sz="1300" b="0" i="0">
                          <a:solidFill>
                            <a:srgbClr val="000000"/>
                          </a:solidFill>
                          <a:effectLst/>
                          <a:latin typeface="Neue Haas Grotesk Text Pro"/>
                        </a:rPr>
                        <a:t>, </a:t>
                      </a:r>
                      <a:r>
                        <a:rPr lang="en-GB" sz="1300" b="0" i="0" u="sng" strike="noStrike">
                          <a:solidFill>
                            <a:srgbClr val="736EB6"/>
                          </a:solidFill>
                          <a:effectLst/>
                          <a:latin typeface="Neue Haas Grotesk Text Pro"/>
                          <a:hlinkClick r:id="rId7"/>
                        </a:rPr>
                        <a:t>4</a:t>
                      </a:r>
                      <a:r>
                        <a:rPr lang="en-GB" sz="1300" b="0" i="0">
                          <a:solidFill>
                            <a:srgbClr val="000000"/>
                          </a:solidFill>
                          <a:effectLst/>
                          <a:latin typeface="Neue Haas Grotesk Text Pro"/>
                        </a:rPr>
                        <a:t>]</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fontAlgn="ctr">
                        <a:buNone/>
                      </a:pPr>
                      <a:endParaRPr lang="en-GB">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HCRL</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2018</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auto">
                        <a:lnSpc>
                          <a:spcPts val="1560"/>
                        </a:lnSpc>
                        <a:buNone/>
                      </a:pPr>
                      <a:r>
                        <a:rPr lang="en-GB" sz="1300" b="0" i="0" u="sng" strike="noStrike">
                          <a:solidFill>
                            <a:srgbClr val="736EB6"/>
                          </a:solidFill>
                          <a:effectLst/>
                          <a:latin typeface="Neue Haas Grotesk Text Pro"/>
                          <a:hlinkClick r:id="rId8"/>
                        </a:rPr>
                        <a:t>http://ocslab.hksecurity.net/Datasets/CAN-intrusion-dataset</a:t>
                      </a:r>
                      <a:r>
                        <a:rPr lang="en-GB" sz="1300" b="0" i="0">
                          <a:solidFill>
                            <a:srgbClr val="000000"/>
                          </a:solidFill>
                          <a:effectLst/>
                          <a:latin typeface="Neue Haas Grotesk Text Pro"/>
                        </a:rPr>
                        <a:t> </a:t>
                      </a: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extLst>
                  <a:ext uri="{0D108BD9-81ED-4DB2-BD59-A6C34878D82A}">
                    <a16:rowId xmlns:a16="http://schemas.microsoft.com/office/drawing/2014/main" val="3334621179"/>
                  </a:ext>
                </a:extLst>
              </a:tr>
              <a:tr h="495300">
                <a:tc>
                  <a:txBody>
                    <a:bodyPr/>
                    <a:lstStyle/>
                    <a:p>
                      <a:pPr algn="l" fontAlgn="base">
                        <a:lnSpc>
                          <a:spcPts val="1560"/>
                        </a:lnSpc>
                        <a:buNone/>
                      </a:pPr>
                      <a:r>
                        <a:rPr lang="en-GB" sz="1300" b="1" i="0">
                          <a:solidFill>
                            <a:srgbClr val="000000"/>
                          </a:solidFill>
                          <a:effectLst/>
                          <a:latin typeface="Neue Haas Grotesk Text Pro"/>
                        </a:rPr>
                        <a:t>4</a:t>
                      </a:r>
                      <a:endParaRPr lang="en-GB" b="1"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solidFill>
                      <a:srgbClr val="FFFF00"/>
                    </a:solidFill>
                  </a:tcPr>
                </a:tc>
                <a:tc>
                  <a:txBody>
                    <a:bodyPr/>
                    <a:lstStyle/>
                    <a:p>
                      <a:pPr algn="l" fontAlgn="base">
                        <a:lnSpc>
                          <a:spcPts val="1560"/>
                        </a:lnSpc>
                        <a:buNone/>
                      </a:pPr>
                      <a:r>
                        <a:rPr lang="en-GB" sz="1300" b="1" i="0">
                          <a:solidFill>
                            <a:srgbClr val="000000"/>
                          </a:solidFill>
                          <a:effectLst/>
                          <a:latin typeface="Neue Haas Grotesk Text Pro"/>
                        </a:rPr>
                        <a:t>SynCAN [</a:t>
                      </a:r>
                      <a:r>
                        <a:rPr lang="en-GB" sz="1300" b="1" i="0" u="sng" strike="noStrike">
                          <a:solidFill>
                            <a:srgbClr val="736EB6"/>
                          </a:solidFill>
                          <a:effectLst/>
                          <a:latin typeface="Neue Haas Grotesk Text Pro"/>
                          <a:hlinkClick r:id="rId9"/>
                        </a:rPr>
                        <a:t>5</a:t>
                      </a:r>
                      <a:r>
                        <a:rPr lang="en-GB" sz="1300" b="1" i="0">
                          <a:solidFill>
                            <a:srgbClr val="000000"/>
                          </a:solidFill>
                          <a:effectLst/>
                          <a:latin typeface="Neue Haas Grotesk Text Pro"/>
                        </a:rPr>
                        <a:t>]</a:t>
                      </a:r>
                      <a:endParaRPr lang="en-GB" b="1"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solidFill>
                      <a:srgbClr val="FFFF00"/>
                    </a:solidFill>
                  </a:tcPr>
                </a:tc>
                <a:tc>
                  <a:txBody>
                    <a:bodyPr/>
                    <a:lstStyle/>
                    <a:p>
                      <a:pPr fontAlgn="ctr">
                        <a:buNone/>
                      </a:pPr>
                      <a:endParaRPr lang="en-GB" b="1">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solidFill>
                      <a:srgbClr val="FFFF00"/>
                    </a:solidFill>
                  </a:tcPr>
                </a:tc>
                <a:tc>
                  <a:txBody>
                    <a:bodyPr/>
                    <a:lstStyle/>
                    <a:p>
                      <a:pPr algn="ctr" fontAlgn="base">
                        <a:lnSpc>
                          <a:spcPts val="1560"/>
                        </a:lnSpc>
                        <a:buNone/>
                      </a:pPr>
                      <a:r>
                        <a:rPr lang="en-GB" sz="1300" b="1" i="0">
                          <a:solidFill>
                            <a:srgbClr val="000000"/>
                          </a:solidFill>
                          <a:effectLst/>
                          <a:latin typeface="Neue Haas Grotesk Text Pro"/>
                        </a:rPr>
                        <a:t>Bosch</a:t>
                      </a:r>
                      <a:endParaRPr lang="en-GB" b="1"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solidFill>
                      <a:srgbClr val="FFFF00"/>
                    </a:solidFill>
                  </a:tcPr>
                </a:tc>
                <a:tc>
                  <a:txBody>
                    <a:bodyPr/>
                    <a:lstStyle/>
                    <a:p>
                      <a:pPr algn="ctr" fontAlgn="base">
                        <a:lnSpc>
                          <a:spcPts val="1560"/>
                        </a:lnSpc>
                        <a:buNone/>
                      </a:pPr>
                      <a:r>
                        <a:rPr lang="en-GB" sz="1300" b="1" i="0">
                          <a:solidFill>
                            <a:srgbClr val="000000"/>
                          </a:solidFill>
                          <a:effectLst/>
                          <a:latin typeface="Neue Haas Grotesk Text Pro"/>
                        </a:rPr>
                        <a:t>2019</a:t>
                      </a:r>
                      <a:endParaRPr lang="en-GB" b="1"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solidFill>
                      <a:srgbClr val="FFFF00"/>
                    </a:solidFill>
                  </a:tcPr>
                </a:tc>
                <a:tc>
                  <a:txBody>
                    <a:bodyPr/>
                    <a:lstStyle/>
                    <a:p>
                      <a:pPr algn="l" fontAlgn="auto">
                        <a:lnSpc>
                          <a:spcPts val="1560"/>
                        </a:lnSpc>
                        <a:buNone/>
                      </a:pPr>
                      <a:r>
                        <a:rPr lang="en-GB" sz="1300" b="1" i="0" u="sng" strike="noStrike">
                          <a:solidFill>
                            <a:srgbClr val="736EB6"/>
                          </a:solidFill>
                          <a:effectLst/>
                          <a:latin typeface="Neue Haas Grotesk Text Pro"/>
                          <a:hlinkClick r:id="rId10"/>
                        </a:rPr>
                        <a:t>https://github.com/etas/SynCAN</a:t>
                      </a:r>
                      <a:r>
                        <a:rPr lang="en-GB" sz="1300" b="1" i="0">
                          <a:solidFill>
                            <a:srgbClr val="000000"/>
                          </a:solidFill>
                          <a:effectLst/>
                          <a:latin typeface="Neue Haas Grotesk Text Pro"/>
                        </a:rPr>
                        <a:t> </a:t>
                      </a: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solidFill>
                      <a:srgbClr val="FFFF00"/>
                    </a:solidFill>
                  </a:tcPr>
                </a:tc>
                <a:extLst>
                  <a:ext uri="{0D108BD9-81ED-4DB2-BD59-A6C34878D82A}">
                    <a16:rowId xmlns:a16="http://schemas.microsoft.com/office/drawing/2014/main" val="3902511784"/>
                  </a:ext>
                </a:extLst>
              </a:tr>
              <a:tr h="723900">
                <a:tc>
                  <a:txBody>
                    <a:bodyPr/>
                    <a:lstStyle/>
                    <a:p>
                      <a:pPr algn="l" fontAlgn="base">
                        <a:lnSpc>
                          <a:spcPts val="1560"/>
                        </a:lnSpc>
                        <a:buNone/>
                      </a:pPr>
                      <a:r>
                        <a:rPr lang="en-GB" sz="1300" b="0" i="0">
                          <a:solidFill>
                            <a:srgbClr val="000000"/>
                          </a:solidFill>
                          <a:effectLst/>
                          <a:latin typeface="Neue Haas Grotesk Text Pro"/>
                        </a:rPr>
                        <a:t>5</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base">
                        <a:lnSpc>
                          <a:spcPts val="1560"/>
                        </a:lnSpc>
                        <a:buNone/>
                      </a:pPr>
                      <a:r>
                        <a:rPr lang="en-GB" sz="1300" b="0" i="0">
                          <a:solidFill>
                            <a:srgbClr val="000000"/>
                          </a:solidFill>
                          <a:effectLst/>
                          <a:latin typeface="Neue Haas Grotesk Text Pro"/>
                        </a:rPr>
                        <a:t>Auto. CAN Bus Intrusion v2 [</a:t>
                      </a:r>
                      <a:r>
                        <a:rPr lang="en-GB" sz="1300" b="0" i="0" u="sng" strike="noStrike">
                          <a:solidFill>
                            <a:srgbClr val="736EB6"/>
                          </a:solidFill>
                          <a:effectLst/>
                          <a:latin typeface="Neue Haas Grotesk Text Pro"/>
                          <a:hlinkClick r:id="rId11"/>
                        </a:rPr>
                        <a:t>6</a:t>
                      </a:r>
                      <a:r>
                        <a:rPr lang="en-GB" sz="1300" b="0" i="0">
                          <a:solidFill>
                            <a:srgbClr val="000000"/>
                          </a:solidFill>
                          <a:effectLst/>
                          <a:latin typeface="Neue Haas Grotesk Text Pro"/>
                        </a:rPr>
                        <a:t>]</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fontAlgn="ctr">
                        <a:buNone/>
                      </a:pPr>
                      <a:endParaRPr lang="en-GB">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TU Eindhoven</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2019</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auto">
                        <a:lnSpc>
                          <a:spcPts val="1560"/>
                        </a:lnSpc>
                        <a:buNone/>
                      </a:pPr>
                      <a:r>
                        <a:rPr lang="en-GB" sz="1300" b="0" i="0" u="sng" strike="noStrike">
                          <a:solidFill>
                            <a:srgbClr val="736EB6"/>
                          </a:solidFill>
                          <a:effectLst/>
                          <a:latin typeface="Neue Haas Grotesk Text Pro"/>
                          <a:hlinkClick r:id="rId12"/>
                        </a:rPr>
                        <a:t>https://doi.org/10.4121/uuid:b74b4928-c377-4585-9432-2004dfa20a5d</a:t>
                      </a:r>
                      <a:r>
                        <a:rPr lang="en-GB" sz="1300" b="0" i="0">
                          <a:solidFill>
                            <a:srgbClr val="000000"/>
                          </a:solidFill>
                          <a:effectLst/>
                          <a:latin typeface="Neue Haas Grotesk Text Pro"/>
                        </a:rPr>
                        <a:t> </a:t>
                      </a: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extLst>
                  <a:ext uri="{0D108BD9-81ED-4DB2-BD59-A6C34878D82A}">
                    <a16:rowId xmlns:a16="http://schemas.microsoft.com/office/drawing/2014/main" val="4121233813"/>
                  </a:ext>
                </a:extLst>
              </a:tr>
              <a:tr h="695325">
                <a:tc>
                  <a:txBody>
                    <a:bodyPr/>
                    <a:lstStyle/>
                    <a:p>
                      <a:pPr algn="l" fontAlgn="base">
                        <a:lnSpc>
                          <a:spcPts val="1560"/>
                        </a:lnSpc>
                        <a:buNone/>
                      </a:pPr>
                      <a:r>
                        <a:rPr lang="en-GB" sz="1300" b="0" i="0">
                          <a:solidFill>
                            <a:srgbClr val="000000"/>
                          </a:solidFill>
                          <a:effectLst/>
                          <a:latin typeface="Neue Haas Grotesk Text Pro"/>
                        </a:rPr>
                        <a:t>6</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base">
                        <a:lnSpc>
                          <a:spcPts val="1560"/>
                        </a:lnSpc>
                        <a:buNone/>
                      </a:pPr>
                      <a:r>
                        <a:rPr lang="en-GB" sz="1300" b="0" i="0">
                          <a:solidFill>
                            <a:srgbClr val="000000"/>
                          </a:solidFill>
                          <a:effectLst/>
                          <a:latin typeface="Neue Haas Grotesk Text Pro"/>
                        </a:rPr>
                        <a:t>Can Log Infector</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fontAlgn="ctr">
                        <a:buNone/>
                      </a:pPr>
                      <a:endParaRPr lang="en-GB">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CrySyS Lab</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2020</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auto">
                        <a:lnSpc>
                          <a:spcPts val="1560"/>
                        </a:lnSpc>
                        <a:buNone/>
                      </a:pPr>
                      <a:r>
                        <a:rPr lang="en-GB" sz="1300" b="0" i="0" u="sng" strike="noStrike">
                          <a:solidFill>
                            <a:srgbClr val="736EB6"/>
                          </a:solidFill>
                          <a:effectLst/>
                          <a:latin typeface="Neue Haas Grotesk Text Pro"/>
                          <a:hlinkClick r:id="rId13"/>
                        </a:rPr>
                        <a:t>https://www.crysys.hu/research/vehicle-security/</a:t>
                      </a:r>
                      <a:r>
                        <a:rPr lang="en-GB" sz="1300" b="0" i="0">
                          <a:solidFill>
                            <a:srgbClr val="000000"/>
                          </a:solidFill>
                          <a:effectLst/>
                          <a:latin typeface="Neue Haas Grotesk Text Pro"/>
                        </a:rPr>
                        <a:t> </a:t>
                      </a: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extLst>
                  <a:ext uri="{0D108BD9-81ED-4DB2-BD59-A6C34878D82A}">
                    <a16:rowId xmlns:a16="http://schemas.microsoft.com/office/drawing/2014/main" val="879509388"/>
                  </a:ext>
                </a:extLst>
              </a:tr>
              <a:tr h="495300">
                <a:tc>
                  <a:txBody>
                    <a:bodyPr/>
                    <a:lstStyle/>
                    <a:p>
                      <a:pPr algn="l" fontAlgn="base">
                        <a:lnSpc>
                          <a:spcPts val="1560"/>
                        </a:lnSpc>
                        <a:buNone/>
                      </a:pPr>
                      <a:r>
                        <a:rPr lang="en-GB" sz="1300" b="0" i="0">
                          <a:solidFill>
                            <a:srgbClr val="000000"/>
                          </a:solidFill>
                          <a:effectLst/>
                          <a:latin typeface="Neue Haas Grotesk Text Pro"/>
                        </a:rPr>
                        <a:t>7</a:t>
                      </a:r>
                      <a:endParaRPr lang="en-GB" b="0" i="0">
                        <a:solidFill>
                          <a:srgbClr val="000000"/>
                        </a:solidFill>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base">
                        <a:lnSpc>
                          <a:spcPts val="1560"/>
                        </a:lnSpc>
                        <a:buNone/>
                      </a:pPr>
                      <a:r>
                        <a:rPr lang="en-GB" sz="1300" b="0" i="0">
                          <a:solidFill>
                            <a:srgbClr val="000000"/>
                          </a:solidFill>
                          <a:effectLst/>
                          <a:latin typeface="Neue Haas Grotesk Text Pro"/>
                        </a:rPr>
                        <a:t>ROAD CAN Intrusion Dataset </a:t>
                      </a:r>
                      <a:endParaRPr lang="en-GB" b="0" i="0">
                        <a:solidFill>
                          <a:srgbClr val="000000"/>
                        </a:solidFill>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fontAlgn="ctr">
                        <a:buNone/>
                      </a:pPr>
                      <a:endParaRPr lang="en-GB" b="0">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ORNL</a:t>
                      </a:r>
                      <a:endParaRPr lang="en-GB" b="0" i="0">
                        <a:solidFill>
                          <a:srgbClr val="000000"/>
                        </a:solidFill>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2020</a:t>
                      </a:r>
                      <a:endParaRPr lang="en-GB" b="0" i="0">
                        <a:solidFill>
                          <a:srgbClr val="000000"/>
                        </a:solidFill>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auto">
                        <a:lnSpc>
                          <a:spcPts val="1560"/>
                        </a:lnSpc>
                        <a:buNone/>
                      </a:pPr>
                      <a:r>
                        <a:rPr lang="en-GB" sz="1300" b="0" i="0" u="sng" strike="noStrike">
                          <a:solidFill>
                            <a:srgbClr val="736EB6"/>
                          </a:solidFill>
                          <a:effectLst/>
                          <a:latin typeface="Neue Haas Grotesk Text Pro"/>
                          <a:hlinkClick r:id="rId14"/>
                        </a:rPr>
                        <a:t>https://zenodo.org/records/10462796</a:t>
                      </a:r>
                      <a:endParaRPr lang="en-GB" sz="1300"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extLst>
                  <a:ext uri="{0D108BD9-81ED-4DB2-BD59-A6C34878D82A}">
                    <a16:rowId xmlns:a16="http://schemas.microsoft.com/office/drawing/2014/main" val="189872216"/>
                  </a:ext>
                </a:extLst>
              </a:tr>
            </a:tbl>
          </a:graphicData>
        </a:graphic>
      </p:graphicFrame>
      <p:sp>
        <p:nvSpPr>
          <p:cNvPr id="6" name="TextBox 5">
            <a:extLst>
              <a:ext uri="{FF2B5EF4-FFF2-40B4-BE49-F238E27FC236}">
                <a16:creationId xmlns:a16="http://schemas.microsoft.com/office/drawing/2014/main" id="{448B4745-681E-D20C-8477-88563DCE8F01}"/>
              </a:ext>
            </a:extLst>
          </p:cNvPr>
          <p:cNvSpPr txBox="1"/>
          <p:nvPr/>
        </p:nvSpPr>
        <p:spPr>
          <a:xfrm>
            <a:off x="1957137" y="6248400"/>
            <a:ext cx="6362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https://pmc.ncbi.nlm.nih.gov/articles/PMC10802965/</a:t>
            </a:r>
            <a:endParaRPr lang="en-GB"/>
          </a:p>
        </p:txBody>
      </p:sp>
    </p:spTree>
    <p:extLst>
      <p:ext uri="{BB962C8B-B14F-4D97-AF65-F5344CB8AC3E}">
        <p14:creationId xmlns:p14="http://schemas.microsoft.com/office/powerpoint/2010/main" val="201087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93C3D-C704-C5A2-13D8-F53B2ACE32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691411-10C3-B109-A416-81A06E02ECD3}"/>
              </a:ext>
            </a:extLst>
          </p:cNvPr>
          <p:cNvSpPr>
            <a:spLocks noGrp="1"/>
          </p:cNvSpPr>
          <p:nvPr>
            <p:ph type="title"/>
          </p:nvPr>
        </p:nvSpPr>
        <p:spPr>
          <a:xfrm>
            <a:off x="1098433" y="276759"/>
            <a:ext cx="9974250" cy="738174"/>
          </a:xfrm>
        </p:spPr>
        <p:txBody>
          <a:bodyPr>
            <a:normAutofit/>
          </a:bodyPr>
          <a:lstStyle/>
          <a:p>
            <a:r>
              <a:rPr lang="en-US" sz="4000"/>
              <a:t>ML models VS </a:t>
            </a:r>
            <a:r>
              <a:rPr lang="en-US" sz="4000" err="1"/>
              <a:t>synCAN</a:t>
            </a:r>
            <a:r>
              <a:rPr lang="en-US" sz="4000"/>
              <a:t> data </a:t>
            </a:r>
          </a:p>
        </p:txBody>
      </p:sp>
      <p:graphicFrame>
        <p:nvGraphicFramePr>
          <p:cNvPr id="14" name="Content Placeholder 13">
            <a:extLst>
              <a:ext uri="{FF2B5EF4-FFF2-40B4-BE49-F238E27FC236}">
                <a16:creationId xmlns:a16="http://schemas.microsoft.com/office/drawing/2014/main" id="{F93040E6-3625-6761-4AC0-3C2FAC6E6784}"/>
              </a:ext>
            </a:extLst>
          </p:cNvPr>
          <p:cNvGraphicFramePr>
            <a:graphicFrameLocks noGrp="1"/>
          </p:cNvGraphicFramePr>
          <p:nvPr>
            <p:ph idx="1"/>
            <p:extLst>
              <p:ext uri="{D42A27DB-BD31-4B8C-83A1-F6EECF244321}">
                <p14:modId xmlns:p14="http://schemas.microsoft.com/office/powerpoint/2010/main" val="631756667"/>
              </p:ext>
            </p:extLst>
          </p:nvPr>
        </p:nvGraphicFramePr>
        <p:xfrm>
          <a:off x="346363" y="1009402"/>
          <a:ext cx="11845739" cy="5850503"/>
        </p:xfrm>
        <a:graphic>
          <a:graphicData uri="http://schemas.openxmlformats.org/drawingml/2006/table">
            <a:tbl>
              <a:tblPr firstRow="1" bandRow="1">
                <a:tableStyleId>{5C22544A-7EE6-4342-B048-85BDC9FD1C3A}</a:tableStyleId>
              </a:tblPr>
              <a:tblGrid>
                <a:gridCol w="1454725">
                  <a:extLst>
                    <a:ext uri="{9D8B030D-6E8A-4147-A177-3AD203B41FA5}">
                      <a16:colId xmlns:a16="http://schemas.microsoft.com/office/drawing/2014/main" val="234576981"/>
                    </a:ext>
                  </a:extLst>
                </a:gridCol>
                <a:gridCol w="3622687">
                  <a:extLst>
                    <a:ext uri="{9D8B030D-6E8A-4147-A177-3AD203B41FA5}">
                      <a16:colId xmlns:a16="http://schemas.microsoft.com/office/drawing/2014/main" val="95100683"/>
                    </a:ext>
                  </a:extLst>
                </a:gridCol>
                <a:gridCol w="2671948">
                  <a:extLst>
                    <a:ext uri="{9D8B030D-6E8A-4147-A177-3AD203B41FA5}">
                      <a16:colId xmlns:a16="http://schemas.microsoft.com/office/drawing/2014/main" val="4192941221"/>
                    </a:ext>
                  </a:extLst>
                </a:gridCol>
                <a:gridCol w="4096379">
                  <a:extLst>
                    <a:ext uri="{9D8B030D-6E8A-4147-A177-3AD203B41FA5}">
                      <a16:colId xmlns:a16="http://schemas.microsoft.com/office/drawing/2014/main" val="994796995"/>
                    </a:ext>
                  </a:extLst>
                </a:gridCol>
              </a:tblGrid>
              <a:tr h="455543">
                <a:tc>
                  <a:txBody>
                    <a:bodyPr/>
                    <a:lstStyle/>
                    <a:p>
                      <a:pPr marL="0" algn="l" rtl="0" eaLnBrk="1" latinLnBrk="0" hangingPunct="1">
                        <a:buNone/>
                      </a:pPr>
                      <a:r>
                        <a:rPr lang="en-US" sz="1800" b="1" kern="1200">
                          <a:solidFill>
                            <a:schemeClr val="lt1"/>
                          </a:solidFill>
                          <a:effectLst/>
                          <a:latin typeface="+mn-lt"/>
                          <a:ea typeface="+mn-ea"/>
                          <a:cs typeface="+mn-cs"/>
                        </a:rPr>
                        <a:t>Model</a:t>
                      </a:r>
                    </a:p>
                  </a:txBody>
                  <a:tcPr marL="45720" marR="45720" anchor="ctr"/>
                </a:tc>
                <a:tc>
                  <a:txBody>
                    <a:bodyPr/>
                    <a:lstStyle/>
                    <a:p>
                      <a:pPr marL="0" algn="l" defTabSz="914400" rtl="0" eaLnBrk="1" latinLnBrk="0" hangingPunct="1">
                        <a:buNone/>
                      </a:pPr>
                      <a:r>
                        <a:rPr lang="en-US" sz="1800" b="1" kern="1200">
                          <a:solidFill>
                            <a:schemeClr val="lt1"/>
                          </a:solidFill>
                          <a:effectLst/>
                          <a:latin typeface="+mn-lt"/>
                          <a:ea typeface="+mn-ea"/>
                          <a:cs typeface="+mn-cs"/>
                        </a:rPr>
                        <a:t>How it "sees" the data       </a:t>
                      </a:r>
                    </a:p>
                  </a:txBody>
                  <a:tcPr marL="45720" marR="45720" anchor="ctr"/>
                </a:tc>
                <a:tc>
                  <a:txBody>
                    <a:bodyPr/>
                    <a:lstStyle/>
                    <a:p>
                      <a:pPr>
                        <a:buNone/>
                      </a:pPr>
                      <a:r>
                        <a:rPr lang="en-US">
                          <a:effectLst/>
                        </a:rPr>
                        <a:t>What it does</a:t>
                      </a:r>
                    </a:p>
                  </a:txBody>
                  <a:tcPr marL="45720" marR="45720" anchor="ctr"/>
                </a:tc>
                <a:tc>
                  <a:txBody>
                    <a:bodyPr/>
                    <a:lstStyle/>
                    <a:p>
                      <a:pPr>
                        <a:buNone/>
                      </a:pPr>
                      <a:r>
                        <a:rPr lang="en-US">
                          <a:effectLst/>
                        </a:rPr>
                        <a:t>Decision process</a:t>
                      </a:r>
                    </a:p>
                  </a:txBody>
                  <a:tcPr marL="45720" marR="45720" anchor="ctr"/>
                </a:tc>
                <a:extLst>
                  <a:ext uri="{0D108BD9-81ED-4DB2-BD59-A6C34878D82A}">
                    <a16:rowId xmlns:a16="http://schemas.microsoft.com/office/drawing/2014/main" val="3590320508"/>
                  </a:ext>
                </a:extLst>
              </a:tr>
              <a:tr h="194051">
                <a:tc>
                  <a:txBody>
                    <a:bodyPr/>
                    <a:lstStyle/>
                    <a:p>
                      <a:pPr>
                        <a:buNone/>
                      </a:pPr>
                      <a:r>
                        <a:rPr lang="en-US" err="1">
                          <a:effectLst/>
                        </a:rPr>
                        <a:t>XGBoost</a:t>
                      </a:r>
                    </a:p>
                  </a:txBody>
                  <a:tcPr marL="45720" marR="45720" anchor="ctr"/>
                </a:tc>
                <a:tc>
                  <a:txBody>
                    <a:bodyPr/>
                    <a:lstStyle/>
                    <a:p>
                      <a:pPr>
                        <a:buNone/>
                      </a:pPr>
                      <a:r>
                        <a:rPr lang="en-US"/>
                        <a:t>Each CAN message = one row of numbers (ID, signals, time gaps, etc.)</a:t>
                      </a:r>
                      <a:r>
                        <a:rPr lang="en-US">
                          <a:effectLst/>
                        </a:rPr>
                        <a:t>   </a:t>
                      </a:r>
                      <a:endParaRPr lang="en-US"/>
                    </a:p>
                  </a:txBody>
                  <a:tcPr marL="45720" marR="45720" anchor="ctr"/>
                </a:tc>
                <a:tc>
                  <a:txBody>
                    <a:bodyPr/>
                    <a:lstStyle/>
                    <a:p>
                      <a:pPr>
                        <a:buNone/>
                      </a:pPr>
                      <a:r>
                        <a:rPr lang="en-US"/>
                        <a:t>Builds hundreds of decision trees that only saw normal traffic</a:t>
                      </a:r>
                      <a:r>
                        <a:rPr lang="en-US">
                          <a:effectLst/>
                        </a:rPr>
                        <a:t>            </a:t>
                      </a:r>
                      <a:endParaRPr lang="en-US"/>
                    </a:p>
                  </a:txBody>
                  <a:tcPr marL="45720" marR="45720" anchor="ctr"/>
                </a:tc>
                <a:tc>
                  <a:txBody>
                    <a:bodyPr/>
                    <a:lstStyle/>
                    <a:p>
                      <a:pPr>
                        <a:buNone/>
                      </a:pPr>
                      <a:r>
                        <a:rPr lang="en-US"/>
                        <a:t>Gives a probability. Low score = attack → but it gave almost the same tiny score to everything → failed</a:t>
                      </a:r>
                    </a:p>
                  </a:txBody>
                  <a:tcPr marL="45720" marR="45720" anchor="ctr"/>
                </a:tc>
                <a:extLst>
                  <a:ext uri="{0D108BD9-81ED-4DB2-BD59-A6C34878D82A}">
                    <a16:rowId xmlns:a16="http://schemas.microsoft.com/office/drawing/2014/main" val="822179464"/>
                  </a:ext>
                </a:extLst>
              </a:tr>
              <a:tr h="194051">
                <a:tc>
                  <a:txBody>
                    <a:bodyPr/>
                    <a:lstStyle/>
                    <a:p>
                      <a:pPr>
                        <a:buNone/>
                      </a:pPr>
                      <a:r>
                        <a:rPr lang="en-US">
                          <a:effectLst/>
                        </a:rPr>
                        <a:t>Isolation Forest</a:t>
                      </a:r>
                    </a:p>
                  </a:txBody>
                  <a:tcPr marL="45720" marR="45720" anchor="ctr"/>
                </a:tc>
                <a:tc>
                  <a:txBody>
                    <a:bodyPr/>
                    <a:lstStyle/>
                    <a:p>
                      <a:pPr>
                        <a:buNone/>
                      </a:pPr>
                      <a:r>
                        <a:rPr lang="en-US"/>
                        <a:t>Each message = row of 18 numbers (gaps, changes, rolling stats, ID code)</a:t>
                      </a:r>
                      <a:r>
                        <a:rPr lang="en-US">
                          <a:effectLst/>
                        </a:rPr>
                        <a:t>   </a:t>
                      </a:r>
                      <a:endParaRPr lang="en-US"/>
                    </a:p>
                  </a:txBody>
                  <a:tcPr marL="45720" marR="45720" anchor="ctr"/>
                </a:tc>
                <a:tc>
                  <a:txBody>
                    <a:bodyPr/>
                    <a:lstStyle/>
                    <a:p>
                      <a:pPr>
                        <a:buNone/>
                      </a:pPr>
                      <a:r>
                        <a:rPr lang="en-US"/>
                        <a:t>Randomly cuts the data until each point is alone. Weird points get isolated fast</a:t>
                      </a:r>
                      <a:r>
                        <a:rPr lang="en-US">
                          <a:effectLst/>
                        </a:rPr>
                        <a:t>   </a:t>
                      </a:r>
                      <a:endParaRPr lang="en-US"/>
                    </a:p>
                  </a:txBody>
                  <a:tcPr marL="45720" marR="45720" anchor="ctr"/>
                </a:tc>
                <a:tc>
                  <a:txBody>
                    <a:bodyPr/>
                    <a:lstStyle/>
                    <a:p>
                      <a:pPr>
                        <a:buNone/>
                      </a:pPr>
                      <a:r>
                        <a:rPr lang="en-US"/>
                        <a:t>Normal = needs many cuts (high score) → Attack = isolates quickly (low score) → ANOMALY</a:t>
                      </a:r>
                    </a:p>
                  </a:txBody>
                  <a:tcPr marL="45720" marR="45720" anchor="ctr"/>
                </a:tc>
                <a:extLst>
                  <a:ext uri="{0D108BD9-81ED-4DB2-BD59-A6C34878D82A}">
                    <a16:rowId xmlns:a16="http://schemas.microsoft.com/office/drawing/2014/main" val="1018852384"/>
                  </a:ext>
                </a:extLst>
              </a:tr>
              <a:tr h="149441">
                <a:tc>
                  <a:txBody>
                    <a:bodyPr/>
                    <a:lstStyle/>
                    <a:p>
                      <a:pPr>
                        <a:buNone/>
                      </a:pPr>
                      <a:r>
                        <a:rPr lang="en-US">
                          <a:effectLst/>
                        </a:rPr>
                        <a:t>One-Class SVM                </a:t>
                      </a:r>
                    </a:p>
                  </a:txBody>
                  <a:tcPr marL="45720" marR="45720" anchor="ctr"/>
                </a:tc>
                <a:tc>
                  <a:txBody>
                    <a:bodyPr/>
                    <a:lstStyle/>
                    <a:p>
                      <a:pPr>
                        <a:buNone/>
                      </a:pPr>
                      <a:r>
                        <a:rPr lang="en-US"/>
                        <a:t>Same 18 numbers as IF, but as points floating in space</a:t>
                      </a:r>
                      <a:r>
                        <a:rPr lang="en-US">
                          <a:effectLst/>
                        </a:rPr>
                        <a:t>                     </a:t>
                      </a:r>
                      <a:endParaRPr lang="en-US"/>
                    </a:p>
                  </a:txBody>
                  <a:tcPr marL="45720" marR="45720" anchor="ctr"/>
                </a:tc>
                <a:tc>
                  <a:txBody>
                    <a:bodyPr/>
                    <a:lstStyle/>
                    <a:p>
                      <a:pPr>
                        <a:buNone/>
                      </a:pPr>
                      <a:r>
                        <a:rPr lang="en-US"/>
                        <a:t>Draws the smallest possible bubble that contains all normal points</a:t>
                      </a:r>
                      <a:r>
                        <a:rPr lang="en-US">
                          <a:effectLst/>
                        </a:rPr>
                        <a:t>         </a:t>
                      </a:r>
                      <a:endParaRPr lang="en-US"/>
                    </a:p>
                  </a:txBody>
                  <a:tcPr marL="45720" marR="45720" anchor="ctr"/>
                </a:tc>
                <a:tc>
                  <a:txBody>
                    <a:bodyPr/>
                    <a:lstStyle/>
                    <a:p>
                      <a:pPr>
                        <a:buNone/>
                      </a:pPr>
                      <a:r>
                        <a:rPr lang="en-US"/>
                        <a:t>Inside bubble = normal </a:t>
                      </a:r>
                    </a:p>
                    <a:p>
                      <a:pPr lvl="0">
                        <a:buNone/>
                      </a:pPr>
                      <a:r>
                        <a:rPr lang="en-US"/>
                        <a:t>Outside/far = anomaly</a:t>
                      </a:r>
                    </a:p>
                  </a:txBody>
                  <a:tcPr marL="45720" marR="45720" anchor="ctr"/>
                </a:tc>
                <a:extLst>
                  <a:ext uri="{0D108BD9-81ED-4DB2-BD59-A6C34878D82A}">
                    <a16:rowId xmlns:a16="http://schemas.microsoft.com/office/drawing/2014/main" val="1545040219"/>
                  </a:ext>
                </a:extLst>
              </a:tr>
              <a:tr h="149441">
                <a:tc>
                  <a:txBody>
                    <a:bodyPr/>
                    <a:lstStyle/>
                    <a:p>
                      <a:pPr>
                        <a:buNone/>
                      </a:pPr>
                      <a:r>
                        <a:rPr lang="en-US">
                          <a:effectLst/>
                        </a:rPr>
                        <a:t>Ensemble (IF + OCSVM)        </a:t>
                      </a:r>
                    </a:p>
                  </a:txBody>
                  <a:tcPr marL="45720" marR="45720" anchor="ctr"/>
                </a:tc>
                <a:tc>
                  <a:txBody>
                    <a:bodyPr/>
                    <a:lstStyle/>
                    <a:p>
                      <a:pPr>
                        <a:buNone/>
                      </a:pPr>
                      <a:r>
                        <a:rPr lang="en-US"/>
                        <a:t>Uses both views above at the same time</a:t>
                      </a:r>
                      <a:r>
                        <a:rPr lang="en-US">
                          <a:effectLst/>
                        </a:rPr>
                        <a:t>                               </a:t>
                      </a:r>
                      <a:endParaRPr lang="en-US"/>
                    </a:p>
                  </a:txBody>
                  <a:tcPr marL="45720" marR="45720" anchor="ctr"/>
                </a:tc>
                <a:tc>
                  <a:txBody>
                    <a:bodyPr/>
                    <a:lstStyle/>
                    <a:p>
                      <a:pPr>
                        <a:buNone/>
                      </a:pPr>
                      <a:r>
                        <a:rPr lang="en-US"/>
                        <a:t>Averages the scores from Isolation Forest and One-Class SVM</a:t>
                      </a:r>
                      <a:r>
                        <a:rPr lang="en-US">
                          <a:effectLst/>
                        </a:rPr>
                        <a:t>                </a:t>
                      </a:r>
                      <a:endParaRPr lang="en-US"/>
                    </a:p>
                  </a:txBody>
                  <a:tcPr marL="45720" marR="45720" anchor="ctr"/>
                </a:tc>
                <a:tc>
                  <a:txBody>
                    <a:bodyPr/>
                    <a:lstStyle/>
                    <a:p>
                      <a:pPr>
                        <a:buNone/>
                      </a:pPr>
                      <a:r>
                        <a:rPr lang="en-US"/>
                        <a:t>Slightly smoother results, but almost same as Isolation Forest alone</a:t>
                      </a:r>
                    </a:p>
                  </a:txBody>
                  <a:tcPr marL="45720" marR="45720" anchor="ctr"/>
                </a:tc>
                <a:extLst>
                  <a:ext uri="{0D108BD9-81ED-4DB2-BD59-A6C34878D82A}">
                    <a16:rowId xmlns:a16="http://schemas.microsoft.com/office/drawing/2014/main" val="644565317"/>
                  </a:ext>
                </a:extLst>
              </a:tr>
              <a:tr h="149441">
                <a:tc>
                  <a:txBody>
                    <a:bodyPr/>
                    <a:lstStyle/>
                    <a:p>
                      <a:pPr lvl="0">
                        <a:buNone/>
                      </a:pPr>
                      <a:r>
                        <a:rPr lang="en-US">
                          <a:effectLst/>
                        </a:rPr>
                        <a:t>Convolutional Neural Network TF/Keras</a:t>
                      </a:r>
                    </a:p>
                  </a:txBody>
                  <a:tcPr marL="45720" marR="45720" anchor="ctr"/>
                </a:tc>
                <a:tc>
                  <a:txBody>
                    <a:bodyPr/>
                    <a:lstStyle/>
                    <a:p>
                      <a:pPr lvl="0">
                        <a:buNone/>
                      </a:pPr>
                      <a:r>
                        <a:rPr lang="en-US" sz="1800" b="0" i="0" u="none" strike="noStrike" baseline="0" noProof="0">
                          <a:solidFill>
                            <a:srgbClr val="000000"/>
                          </a:solidFill>
                          <a:effectLst/>
                          <a:latin typeface="Neue Haas Grotesk Text Pro"/>
                        </a:rPr>
                        <a:t>y applying a 1D convolutional filter that slides across the sequence to identify local patterns and dependencies</a:t>
                      </a:r>
                      <a:endParaRPr lang="en-US"/>
                    </a:p>
                  </a:txBody>
                  <a:tcPr marL="45720" marR="45720" anchor="ctr"/>
                </a:tc>
                <a:tc>
                  <a:txBody>
                    <a:bodyPr/>
                    <a:lstStyle/>
                    <a:p>
                      <a:pPr lvl="0">
                        <a:buNone/>
                      </a:pPr>
                      <a:r>
                        <a:rPr lang="en-US">
                          <a:effectLst/>
                        </a:rPr>
                        <a:t>It’s the same concept as identifying edges in an image to train</a:t>
                      </a:r>
                    </a:p>
                  </a:txBody>
                  <a:tcPr marL="45720" marR="45720" anchor="ctr"/>
                </a:tc>
                <a:tc>
                  <a:txBody>
                    <a:bodyPr/>
                    <a:lstStyle/>
                    <a:p>
                      <a:pPr lvl="0">
                        <a:buNone/>
                      </a:pPr>
                      <a:r>
                        <a:rPr lang="en-US" sz="1800" b="0" i="0" u="none" strike="noStrike" noProof="0">
                          <a:latin typeface="Neue Haas Grotesk Text Pro"/>
                        </a:rPr>
                        <a:t>each sensor signal can be treated as a separate channel, and the CNN can learn to find correlations across these channels over time</a:t>
                      </a:r>
                      <a:endParaRPr lang="en-US"/>
                    </a:p>
                  </a:txBody>
                  <a:tcPr marL="45720" marR="45720" anchor="ctr"/>
                </a:tc>
                <a:extLst>
                  <a:ext uri="{0D108BD9-81ED-4DB2-BD59-A6C34878D82A}">
                    <a16:rowId xmlns:a16="http://schemas.microsoft.com/office/drawing/2014/main" val="1171233762"/>
                  </a:ext>
                </a:extLst>
              </a:tr>
            </a:tbl>
          </a:graphicData>
        </a:graphic>
      </p:graphicFrame>
    </p:spTree>
    <p:extLst>
      <p:ext uri="{BB962C8B-B14F-4D97-AF65-F5344CB8AC3E}">
        <p14:creationId xmlns:p14="http://schemas.microsoft.com/office/powerpoint/2010/main" val="2622866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E6DE484-AAE6-5DC0-B3E2-60F06B4F4F47}"/>
              </a:ext>
            </a:extLst>
          </p:cNvPr>
          <p:cNvGraphicFramePr>
            <a:graphicFrameLocks noGrp="1"/>
          </p:cNvGraphicFramePr>
          <p:nvPr>
            <p:ph idx="1"/>
            <p:extLst>
              <p:ext uri="{D42A27DB-BD31-4B8C-83A1-F6EECF244321}">
                <p14:modId xmlns:p14="http://schemas.microsoft.com/office/powerpoint/2010/main" val="3197180372"/>
              </p:ext>
            </p:extLst>
          </p:nvPr>
        </p:nvGraphicFramePr>
        <p:xfrm>
          <a:off x="784979" y="1128290"/>
          <a:ext cx="11307972" cy="5552221"/>
        </p:xfrm>
        <a:graphic>
          <a:graphicData uri="http://schemas.openxmlformats.org/drawingml/2006/table">
            <a:tbl>
              <a:tblPr firstRow="1" bandRow="1">
                <a:tableStyleId>{5C22544A-7EE6-4342-B048-85BDC9FD1C3A}</a:tableStyleId>
              </a:tblPr>
              <a:tblGrid>
                <a:gridCol w="1546480">
                  <a:extLst>
                    <a:ext uri="{9D8B030D-6E8A-4147-A177-3AD203B41FA5}">
                      <a16:colId xmlns:a16="http://schemas.microsoft.com/office/drawing/2014/main" val="4214583494"/>
                    </a:ext>
                  </a:extLst>
                </a:gridCol>
                <a:gridCol w="3888724">
                  <a:extLst>
                    <a:ext uri="{9D8B030D-6E8A-4147-A177-3AD203B41FA5}">
                      <a16:colId xmlns:a16="http://schemas.microsoft.com/office/drawing/2014/main" val="2836058949"/>
                    </a:ext>
                  </a:extLst>
                </a:gridCol>
                <a:gridCol w="1876796">
                  <a:extLst>
                    <a:ext uri="{9D8B030D-6E8A-4147-A177-3AD203B41FA5}">
                      <a16:colId xmlns:a16="http://schemas.microsoft.com/office/drawing/2014/main" val="3281740478"/>
                    </a:ext>
                  </a:extLst>
                </a:gridCol>
                <a:gridCol w="3995972">
                  <a:extLst>
                    <a:ext uri="{9D8B030D-6E8A-4147-A177-3AD203B41FA5}">
                      <a16:colId xmlns:a16="http://schemas.microsoft.com/office/drawing/2014/main" val="4188758209"/>
                    </a:ext>
                  </a:extLst>
                </a:gridCol>
              </a:tblGrid>
              <a:tr h="287606">
                <a:tc>
                  <a:txBody>
                    <a:bodyPr/>
                    <a:lstStyle/>
                    <a:p>
                      <a:pPr lvl="0">
                        <a:buNone/>
                      </a:pPr>
                      <a:r>
                        <a:rPr lang="en-US"/>
                        <a:t>Model</a:t>
                      </a:r>
                    </a:p>
                  </a:txBody>
                  <a:tcPr/>
                </a:tc>
                <a:tc>
                  <a:txBody>
                    <a:bodyPr/>
                    <a:lstStyle/>
                    <a:p>
                      <a:r>
                        <a:rPr lang="en-US"/>
                        <a:t>Description</a:t>
                      </a:r>
                    </a:p>
                  </a:txBody>
                  <a:tcPr/>
                </a:tc>
                <a:tc>
                  <a:txBody>
                    <a:bodyPr/>
                    <a:lstStyle/>
                    <a:p>
                      <a:r>
                        <a:rPr lang="en-US"/>
                        <a:t>Testing data</a:t>
                      </a:r>
                    </a:p>
                  </a:txBody>
                  <a:tcPr/>
                </a:tc>
                <a:tc>
                  <a:txBody>
                    <a:bodyPr/>
                    <a:lstStyle/>
                    <a:p>
                      <a:r>
                        <a:rPr lang="en-US"/>
                        <a:t>Results</a:t>
                      </a:r>
                    </a:p>
                  </a:txBody>
                  <a:tcPr/>
                </a:tc>
                <a:extLst>
                  <a:ext uri="{0D108BD9-81ED-4DB2-BD59-A6C34878D82A}">
                    <a16:rowId xmlns:a16="http://schemas.microsoft.com/office/drawing/2014/main" val="2763405913"/>
                  </a:ext>
                </a:extLst>
              </a:tr>
              <a:tr h="1061170">
                <a:tc>
                  <a:txBody>
                    <a:bodyPr/>
                    <a:lstStyle/>
                    <a:p>
                      <a:pPr lvl="0" algn="l">
                        <a:lnSpc>
                          <a:spcPct val="100000"/>
                        </a:lnSpc>
                        <a:spcBef>
                          <a:spcPts val="0"/>
                        </a:spcBef>
                        <a:spcAft>
                          <a:spcPts val="0"/>
                        </a:spcAft>
                        <a:buNone/>
                      </a:pPr>
                      <a:r>
                        <a:rPr lang="en-US" sz="1800" b="0" i="0" u="none" strike="noStrike" noProof="0" err="1">
                          <a:solidFill>
                            <a:srgbClr val="000000"/>
                          </a:solidFill>
                          <a:latin typeface="Neue Haas Grotesk Text Pro"/>
                        </a:rPr>
                        <a:t>XGBoost</a:t>
                      </a:r>
                      <a:r>
                        <a:rPr lang="en-US" sz="1800" b="0" i="0" u="none" strike="noStrike" noProof="0">
                          <a:solidFill>
                            <a:srgbClr val="000000"/>
                          </a:solidFill>
                          <a:latin typeface="Neue Haas Grotesk Text Pro"/>
                        </a:rPr>
                        <a:t> (One-Class Binary)</a:t>
                      </a:r>
                      <a:endParaRPr lang="en-US"/>
                    </a:p>
                  </a:txBody>
                  <a:tcPr/>
                </a:tc>
                <a:tc>
                  <a:txBody>
                    <a:bodyPr/>
                    <a:lstStyle/>
                    <a:p>
                      <a:pPr lvl="0" algn="l">
                        <a:lnSpc>
                          <a:spcPct val="100000"/>
                        </a:lnSpc>
                        <a:spcBef>
                          <a:spcPts val="0"/>
                        </a:spcBef>
                        <a:spcAft>
                          <a:spcPts val="0"/>
                        </a:spcAft>
                        <a:buNone/>
                      </a:pPr>
                      <a:r>
                        <a:rPr lang="en-US" sz="1800" b="0" i="0" u="none" strike="noStrike" noProof="0">
                          <a:solidFill>
                            <a:srgbClr val="000000"/>
                          </a:solidFill>
                        </a:rPr>
                        <a:t>Decision-tree model / one-class anomaly detector (due to labels 0. 1)</a:t>
                      </a:r>
                      <a:endParaRPr lang="en-US"/>
                    </a:p>
                  </a:txBody>
                  <a:tcPr/>
                </a:tc>
                <a:tc>
                  <a:txBody>
                    <a:bodyPr/>
                    <a:lstStyle/>
                    <a:p>
                      <a:pPr lvl="0" algn="l">
                        <a:lnSpc>
                          <a:spcPct val="100000"/>
                        </a:lnSpc>
                        <a:spcBef>
                          <a:spcPts val="0"/>
                        </a:spcBef>
                        <a:spcAft>
                          <a:spcPts val="0"/>
                        </a:spcAft>
                        <a:buNone/>
                      </a:pPr>
                      <a:r>
                        <a:rPr lang="en-US" sz="1800" b="0" i="0" u="none" strike="noStrike" noProof="0" err="1">
                          <a:solidFill>
                            <a:srgbClr val="000000"/>
                          </a:solidFill>
                          <a:latin typeface="Neue Haas Grotesk Text Pro"/>
                        </a:rPr>
                        <a:t>test_plateau</a:t>
                      </a:r>
                    </a:p>
                    <a:p>
                      <a:pPr lvl="0">
                        <a:buNone/>
                      </a:pPr>
                      <a:endParaRPr lang="en-US"/>
                    </a:p>
                  </a:txBody>
                  <a:tcPr/>
                </a:tc>
                <a:tc>
                  <a:txBody>
                    <a:bodyPr/>
                    <a:lstStyle/>
                    <a:p>
                      <a:pPr lvl="0" algn="l">
                        <a:lnSpc>
                          <a:spcPct val="100000"/>
                        </a:lnSpc>
                        <a:spcBef>
                          <a:spcPts val="0"/>
                        </a:spcBef>
                        <a:spcAft>
                          <a:spcPts val="0"/>
                        </a:spcAft>
                        <a:buNone/>
                      </a:pPr>
                      <a:r>
                        <a:rPr lang="en-US" sz="1800" b="0" i="0" u="none" strike="noStrike" noProof="0">
                          <a:solidFill>
                            <a:srgbClr val="000000"/>
                          </a:solidFill>
                        </a:rPr>
                        <a:t>Terrible – F1 ≈ 0.00. It gave almost the same score to everything, so no useful alerts.</a:t>
                      </a:r>
                      <a:endParaRPr lang="en-US"/>
                    </a:p>
                  </a:txBody>
                  <a:tcPr/>
                </a:tc>
                <a:extLst>
                  <a:ext uri="{0D108BD9-81ED-4DB2-BD59-A6C34878D82A}">
                    <a16:rowId xmlns:a16="http://schemas.microsoft.com/office/drawing/2014/main" val="1967835490"/>
                  </a:ext>
                </a:extLst>
              </a:tr>
              <a:tr h="1457863">
                <a:tc>
                  <a:txBody>
                    <a:bodyPr/>
                    <a:lstStyle/>
                    <a:p>
                      <a:pPr lvl="0" algn="l">
                        <a:lnSpc>
                          <a:spcPct val="100000"/>
                        </a:lnSpc>
                        <a:spcBef>
                          <a:spcPts val="0"/>
                        </a:spcBef>
                        <a:spcAft>
                          <a:spcPts val="0"/>
                        </a:spcAft>
                        <a:buNone/>
                      </a:pPr>
                      <a:r>
                        <a:rPr lang="en-US" sz="1800" b="0" i="0" u="none" strike="noStrike" noProof="0">
                          <a:solidFill>
                            <a:srgbClr val="000000"/>
                          </a:solidFill>
                          <a:latin typeface="Neue Haas Grotesk Text Pro"/>
                        </a:rPr>
                        <a:t>Isolation Forest (IF)</a:t>
                      </a:r>
                      <a:endParaRPr lang="en-US"/>
                    </a:p>
                  </a:txBody>
                  <a:tcPr/>
                </a:tc>
                <a:tc>
                  <a:txBody>
                    <a:bodyPr/>
                    <a:lstStyle/>
                    <a:p>
                      <a:pPr lvl="0" algn="l">
                        <a:lnSpc>
                          <a:spcPct val="100000"/>
                        </a:lnSpc>
                        <a:spcBef>
                          <a:spcPts val="0"/>
                        </a:spcBef>
                        <a:spcAft>
                          <a:spcPts val="0"/>
                        </a:spcAft>
                        <a:buNone/>
                      </a:pPr>
                      <a:r>
                        <a:rPr lang="en-US" sz="1800" b="0" i="0" u="none" strike="noStrike" noProof="0">
                          <a:solidFill>
                            <a:srgbClr val="000000"/>
                          </a:solidFill>
                        </a:rPr>
                        <a:t>A fast tree-based method that finds outliers by randomly cutting the data</a:t>
                      </a:r>
                      <a:endParaRPr lang="en-US"/>
                    </a:p>
                    <a:p>
                      <a:pPr lvl="0" algn="l">
                        <a:lnSpc>
                          <a:spcPct val="100000"/>
                        </a:lnSpc>
                        <a:spcBef>
                          <a:spcPts val="0"/>
                        </a:spcBef>
                        <a:spcAft>
                          <a:spcPts val="0"/>
                        </a:spcAft>
                        <a:buNone/>
                      </a:pPr>
                      <a:endParaRPr lang="en-US" sz="1800" b="0" i="0" u="none" strike="noStrike" noProof="0">
                        <a:solidFill>
                          <a:srgbClr val="000000"/>
                        </a:solidFill>
                        <a:latin typeface="Neue Haas Grotesk Text Pro"/>
                      </a:endParaRPr>
                    </a:p>
                  </a:txBody>
                  <a:tcPr/>
                </a:tc>
                <a:tc>
                  <a:txBody>
                    <a:bodyPr/>
                    <a:lstStyle/>
                    <a:p>
                      <a:pPr lvl="0" algn="l">
                        <a:lnSpc>
                          <a:spcPct val="100000"/>
                        </a:lnSpc>
                        <a:spcBef>
                          <a:spcPts val="0"/>
                        </a:spcBef>
                        <a:spcAft>
                          <a:spcPts val="0"/>
                        </a:spcAft>
                        <a:buNone/>
                      </a:pPr>
                      <a:r>
                        <a:rPr lang="en-US" sz="1800" b="0" i="0" u="none" strike="noStrike" noProof="0" err="1">
                          <a:solidFill>
                            <a:srgbClr val="000000"/>
                          </a:solidFill>
                          <a:latin typeface="Neue Haas Grotesk Text Pro"/>
                        </a:rPr>
                        <a:t>test_plateau</a:t>
                      </a:r>
                      <a:r>
                        <a:rPr lang="en-US" sz="1800" b="0" i="0" u="none" strike="noStrike" noProof="0">
                          <a:solidFill>
                            <a:srgbClr val="000000"/>
                          </a:solidFill>
                          <a:latin typeface="Neue Haas Grotesk Text Pro"/>
                        </a:rPr>
                        <a:t>, </a:t>
                      </a:r>
                      <a:r>
                        <a:rPr lang="en-US" sz="1800" b="0" i="0" u="none" strike="noStrike" noProof="0" err="1">
                          <a:solidFill>
                            <a:srgbClr val="000000"/>
                          </a:solidFill>
                          <a:latin typeface="Neue Haas Grotesk Text Pro"/>
                        </a:rPr>
                        <a:t>test_flooding</a:t>
                      </a:r>
                    </a:p>
                  </a:txBody>
                  <a:tcPr/>
                </a:tc>
                <a:tc>
                  <a:txBody>
                    <a:bodyPr/>
                    <a:lstStyle/>
                    <a:p>
                      <a:pPr lvl="0" algn="l">
                        <a:lnSpc>
                          <a:spcPct val="100000"/>
                        </a:lnSpc>
                        <a:spcBef>
                          <a:spcPts val="0"/>
                        </a:spcBef>
                        <a:spcAft>
                          <a:spcPts val="0"/>
                        </a:spcAft>
                        <a:buNone/>
                      </a:pPr>
                      <a:r>
                        <a:rPr lang="en-US" sz="1800" b="0" i="0" u="none" strike="noStrike" noProof="0">
                          <a:solidFill>
                            <a:srgbClr val="000000"/>
                          </a:solidFill>
                        </a:rPr>
                        <a:t>Okay – F1 ≈ 0.28 on Plateau, 0.46 on Flooding. Catches almost all attacks (high recall) but many false positives (low precision). Best single model so far.</a:t>
                      </a:r>
                      <a:endParaRPr lang="en-US"/>
                    </a:p>
                  </a:txBody>
                  <a:tcPr/>
                </a:tc>
                <a:extLst>
                  <a:ext uri="{0D108BD9-81ED-4DB2-BD59-A6C34878D82A}">
                    <a16:rowId xmlns:a16="http://schemas.microsoft.com/office/drawing/2014/main" val="3288194678"/>
                  </a:ext>
                </a:extLst>
              </a:tr>
              <a:tr h="924891">
                <a:tc>
                  <a:txBody>
                    <a:bodyPr/>
                    <a:lstStyle/>
                    <a:p>
                      <a:pPr lvl="0" algn="l">
                        <a:lnSpc>
                          <a:spcPct val="100000"/>
                        </a:lnSpc>
                        <a:spcBef>
                          <a:spcPts val="0"/>
                        </a:spcBef>
                        <a:spcAft>
                          <a:spcPts val="0"/>
                        </a:spcAft>
                        <a:buNone/>
                      </a:pPr>
                      <a:r>
                        <a:rPr lang="en-US" sz="1800" b="0" i="0" u="none" strike="noStrike" noProof="0">
                          <a:solidFill>
                            <a:srgbClr val="000000"/>
                          </a:solidFill>
                          <a:latin typeface="Neue Haas Grotesk Text Pro"/>
                        </a:rPr>
                        <a:t>Ensemble (IF + OCSVM)</a:t>
                      </a:r>
                      <a:endParaRPr lang="en-US"/>
                    </a:p>
                  </a:txBody>
                  <a:tcPr/>
                </a:tc>
                <a:tc>
                  <a:txBody>
                    <a:bodyPr/>
                    <a:lstStyle/>
                    <a:p>
                      <a:pPr lvl="0" algn="l">
                        <a:lnSpc>
                          <a:spcPct val="100000"/>
                        </a:lnSpc>
                        <a:spcBef>
                          <a:spcPts val="0"/>
                        </a:spcBef>
                        <a:spcAft>
                          <a:spcPts val="0"/>
                        </a:spcAft>
                        <a:buNone/>
                      </a:pPr>
                      <a:r>
                        <a:rPr lang="en-US" sz="1800" b="0" i="0" u="none" strike="noStrike" noProof="0">
                          <a:solidFill>
                            <a:srgbClr val="000000"/>
                          </a:solidFill>
                        </a:rPr>
                        <a:t>averaged scores from Isolation Forest and One-Class SVM to make it more stable</a:t>
                      </a:r>
                      <a:endParaRPr lang="en-US"/>
                    </a:p>
                  </a:txBody>
                  <a:tcPr/>
                </a:tc>
                <a:tc>
                  <a:txBody>
                    <a:bodyPr/>
                    <a:lstStyle/>
                    <a:p>
                      <a:pPr lvl="0" algn="l">
                        <a:lnSpc>
                          <a:spcPct val="100000"/>
                        </a:lnSpc>
                        <a:spcBef>
                          <a:spcPts val="0"/>
                        </a:spcBef>
                        <a:spcAft>
                          <a:spcPts val="0"/>
                        </a:spcAft>
                        <a:buNone/>
                      </a:pPr>
                      <a:r>
                        <a:rPr lang="en-US" sz="1800" b="0" i="0" u="none" strike="noStrike" noProof="0" err="1">
                          <a:solidFill>
                            <a:srgbClr val="000000"/>
                          </a:solidFill>
                          <a:latin typeface="Neue Haas Grotesk Text Pro"/>
                        </a:rPr>
                        <a:t>test_plateau</a:t>
                      </a:r>
                      <a:endParaRPr lang="en-US"/>
                    </a:p>
                    <a:p>
                      <a:pPr lvl="0">
                        <a:buNone/>
                      </a:pPr>
                      <a:endParaRPr lang="en-US"/>
                    </a:p>
                  </a:txBody>
                  <a:tcPr/>
                </a:tc>
                <a:tc>
                  <a:txBody>
                    <a:bodyPr/>
                    <a:lstStyle/>
                    <a:p>
                      <a:pPr lvl="0" algn="l">
                        <a:lnSpc>
                          <a:spcPct val="100000"/>
                        </a:lnSpc>
                        <a:spcBef>
                          <a:spcPts val="0"/>
                        </a:spcBef>
                        <a:spcAft>
                          <a:spcPts val="0"/>
                        </a:spcAft>
                        <a:buNone/>
                      </a:pPr>
                      <a:r>
                        <a:rPr lang="en-US" sz="1800" b="0" i="0" u="none" strike="noStrike" noProof="0">
                          <a:solidFill>
                            <a:srgbClr val="000000"/>
                          </a:solidFill>
                        </a:rPr>
                        <a:t>Same as Isolation Forest – F1 ≈ 0.28. A bit smoother scores but no real improvement.</a:t>
                      </a:r>
                      <a:endParaRPr lang="en-US"/>
                    </a:p>
                  </a:txBody>
                  <a:tcPr/>
                </a:tc>
                <a:extLst>
                  <a:ext uri="{0D108BD9-81ED-4DB2-BD59-A6C34878D82A}">
                    <a16:rowId xmlns:a16="http://schemas.microsoft.com/office/drawing/2014/main" val="2421954107"/>
                  </a:ext>
                </a:extLst>
              </a:tr>
              <a:tr h="924890">
                <a:tc>
                  <a:txBody>
                    <a:bodyPr/>
                    <a:lstStyle/>
                    <a:p>
                      <a:pPr lvl="0" algn="l">
                        <a:lnSpc>
                          <a:spcPct val="100000"/>
                        </a:lnSpc>
                        <a:spcBef>
                          <a:spcPts val="0"/>
                        </a:spcBef>
                        <a:spcAft>
                          <a:spcPts val="0"/>
                        </a:spcAft>
                        <a:buNone/>
                      </a:pPr>
                      <a:r>
                        <a:rPr lang="en-US" sz="1800" b="0" i="0" u="none" strike="noStrike" noProof="0">
                          <a:solidFill>
                            <a:srgbClr val="000000"/>
                          </a:solidFill>
                          <a:latin typeface="Neue Haas Grotesk Text Pro"/>
                        </a:rPr>
                        <a:t>Convolution Neural Networks (CNN)</a:t>
                      </a:r>
                    </a:p>
                  </a:txBody>
                  <a:tcPr/>
                </a:tc>
                <a:tc>
                  <a:txBody>
                    <a:bodyPr/>
                    <a:lstStyle/>
                    <a:p>
                      <a:pPr lvl="0" algn="l">
                        <a:lnSpc>
                          <a:spcPct val="100000"/>
                        </a:lnSpc>
                        <a:spcBef>
                          <a:spcPts val="0"/>
                        </a:spcBef>
                        <a:spcAft>
                          <a:spcPts val="0"/>
                        </a:spcAft>
                        <a:buNone/>
                      </a:pPr>
                      <a:r>
                        <a:rPr lang="en-US" sz="1800" b="0" i="0" u="none" strike="noStrike" noProof="0">
                          <a:solidFill>
                            <a:srgbClr val="000000"/>
                          </a:solidFill>
                        </a:rPr>
                        <a:t>This is a traditional Image processing LLM, that looks at an image snapshot. Setting up a random signal as from one channel showed signs of improvement</a:t>
                      </a:r>
                    </a:p>
                  </a:txBody>
                  <a:tcPr/>
                </a:tc>
                <a:tc>
                  <a:txBody>
                    <a:bodyPr/>
                    <a:lstStyle/>
                    <a:p>
                      <a:pPr lvl="0">
                        <a:buNone/>
                      </a:pPr>
                      <a:r>
                        <a:rPr lang="en-US"/>
                        <a:t>Hand-generated-data</a:t>
                      </a:r>
                      <a:endParaRPr lang="en-US" err="1"/>
                    </a:p>
                  </a:txBody>
                  <a:tcPr/>
                </a:tc>
                <a:tc>
                  <a:txBody>
                    <a:bodyPr/>
                    <a:lstStyle/>
                    <a:p>
                      <a:pPr lvl="0" algn="l">
                        <a:lnSpc>
                          <a:spcPct val="100000"/>
                        </a:lnSpc>
                        <a:spcBef>
                          <a:spcPts val="0"/>
                        </a:spcBef>
                        <a:spcAft>
                          <a:spcPts val="0"/>
                        </a:spcAft>
                        <a:buNone/>
                      </a:pPr>
                      <a:r>
                        <a:rPr lang="en-US" sz="1800" b="0" i="0" u="none" strike="noStrike" noProof="0">
                          <a:solidFill>
                            <a:srgbClr val="000000"/>
                          </a:solidFill>
                        </a:rPr>
                        <a:t>F score did see a decent improvement, however not consistent between runs ranging between 0.43 and 0.74, False positives were much lower</a:t>
                      </a:r>
                    </a:p>
                  </a:txBody>
                  <a:tcPr/>
                </a:tc>
                <a:extLst>
                  <a:ext uri="{0D108BD9-81ED-4DB2-BD59-A6C34878D82A}">
                    <a16:rowId xmlns:a16="http://schemas.microsoft.com/office/drawing/2014/main" val="234377348"/>
                  </a:ext>
                </a:extLst>
              </a:tr>
            </a:tbl>
          </a:graphicData>
        </a:graphic>
      </p:graphicFrame>
      <p:sp>
        <p:nvSpPr>
          <p:cNvPr id="3" name="Title 2">
            <a:extLst>
              <a:ext uri="{FF2B5EF4-FFF2-40B4-BE49-F238E27FC236}">
                <a16:creationId xmlns:a16="http://schemas.microsoft.com/office/drawing/2014/main" id="{5DB35BD4-B454-241C-E19B-7F1D9F88EF5A}"/>
              </a:ext>
            </a:extLst>
          </p:cNvPr>
          <p:cNvSpPr>
            <a:spLocks noGrp="1"/>
          </p:cNvSpPr>
          <p:nvPr>
            <p:ph type="title"/>
          </p:nvPr>
        </p:nvSpPr>
        <p:spPr>
          <a:xfrm>
            <a:off x="1098433" y="276759"/>
            <a:ext cx="9974250" cy="738174"/>
          </a:xfrm>
        </p:spPr>
        <p:txBody>
          <a:bodyPr>
            <a:normAutofit fontScale="90000"/>
          </a:bodyPr>
          <a:lstStyle/>
          <a:p>
            <a:r>
              <a:rPr lang="en-US"/>
              <a:t>Tracking the training model evolution</a:t>
            </a:r>
          </a:p>
        </p:txBody>
      </p:sp>
    </p:spTree>
    <p:extLst>
      <p:ext uri="{BB962C8B-B14F-4D97-AF65-F5344CB8AC3E}">
        <p14:creationId xmlns:p14="http://schemas.microsoft.com/office/powerpoint/2010/main" val="1832525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600E1EF4-F74D-9451-7D9B-45099DD41C15}"/>
              </a:ext>
            </a:extLst>
          </p:cNvPr>
          <p:cNvCxnSpPr/>
          <p:nvPr/>
        </p:nvCxnSpPr>
        <p:spPr>
          <a:xfrm>
            <a:off x="7451094" y="2161976"/>
            <a:ext cx="1557137" cy="11195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CC1F90C-B615-A7B8-5ACA-27BFE5E3C856}"/>
              </a:ext>
            </a:extLst>
          </p:cNvPr>
          <p:cNvCxnSpPr>
            <a:cxnSpLocks/>
          </p:cNvCxnSpPr>
          <p:nvPr/>
        </p:nvCxnSpPr>
        <p:spPr>
          <a:xfrm flipH="1">
            <a:off x="10130636" y="3861029"/>
            <a:ext cx="8051" cy="11092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6B96A72-EA8B-3903-FD10-11D9C95C7C81}"/>
              </a:ext>
            </a:extLst>
          </p:cNvPr>
          <p:cNvCxnSpPr>
            <a:cxnSpLocks/>
          </p:cNvCxnSpPr>
          <p:nvPr/>
        </p:nvCxnSpPr>
        <p:spPr>
          <a:xfrm>
            <a:off x="2234044" y="4303812"/>
            <a:ext cx="3407254" cy="128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C524FDBD-CADF-A7D2-51F5-A2C245A4E51D}"/>
              </a:ext>
            </a:extLst>
          </p:cNvPr>
          <p:cNvSpPr>
            <a:spLocks noGrp="1"/>
          </p:cNvSpPr>
          <p:nvPr>
            <p:ph type="title"/>
          </p:nvPr>
        </p:nvSpPr>
        <p:spPr>
          <a:xfrm>
            <a:off x="296057" y="278114"/>
            <a:ext cx="9922764" cy="692650"/>
          </a:xfrm>
        </p:spPr>
        <p:txBody>
          <a:bodyPr/>
          <a:lstStyle/>
          <a:p>
            <a:r>
              <a:rPr lang="en-GB"/>
              <a:t>Project Demo Setup</a:t>
            </a:r>
            <a:endParaRPr lang="en-US"/>
          </a:p>
        </p:txBody>
      </p:sp>
      <p:sp>
        <p:nvSpPr>
          <p:cNvPr id="4" name="Rectangle 3">
            <a:extLst>
              <a:ext uri="{FF2B5EF4-FFF2-40B4-BE49-F238E27FC236}">
                <a16:creationId xmlns:a16="http://schemas.microsoft.com/office/drawing/2014/main" id="{BE0F9139-77ED-FE1C-E84E-4457AB39FDB4}"/>
              </a:ext>
            </a:extLst>
          </p:cNvPr>
          <p:cNvSpPr/>
          <p:nvPr/>
        </p:nvSpPr>
        <p:spPr>
          <a:xfrm>
            <a:off x="433908" y="1469231"/>
            <a:ext cx="1805107" cy="1416508"/>
          </a:xfrm>
          <a:prstGeom prst="rect">
            <a:avLst/>
          </a:prstGeom>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Test Data Research (</a:t>
            </a:r>
            <a:r>
              <a:rPr lang="en-GB" err="1"/>
              <a:t>synCAN</a:t>
            </a:r>
            <a:r>
              <a:rPr lang="en-GB"/>
              <a:t>) - </a:t>
            </a:r>
          </a:p>
          <a:p>
            <a:pPr algn="ctr"/>
            <a:r>
              <a:rPr lang="en-GB"/>
              <a:t>Max</a:t>
            </a:r>
          </a:p>
        </p:txBody>
      </p:sp>
      <p:sp>
        <p:nvSpPr>
          <p:cNvPr id="5" name="Rectangle 4">
            <a:extLst>
              <a:ext uri="{FF2B5EF4-FFF2-40B4-BE49-F238E27FC236}">
                <a16:creationId xmlns:a16="http://schemas.microsoft.com/office/drawing/2014/main" id="{4BAB7A62-69A9-FC75-B652-D85082421A95}"/>
              </a:ext>
            </a:extLst>
          </p:cNvPr>
          <p:cNvSpPr/>
          <p:nvPr/>
        </p:nvSpPr>
        <p:spPr>
          <a:xfrm>
            <a:off x="433907" y="3524624"/>
            <a:ext cx="1805107" cy="1416508"/>
          </a:xfrm>
          <a:prstGeom prst="rect">
            <a:avLst/>
          </a:prstGeom>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Project Model </a:t>
            </a:r>
            <a:endParaRPr lang="en-US"/>
          </a:p>
          <a:p>
            <a:pPr algn="ctr"/>
            <a:r>
              <a:rPr lang="en-GB"/>
              <a:t>Development - </a:t>
            </a:r>
          </a:p>
          <a:p>
            <a:pPr algn="ctr"/>
            <a:r>
              <a:rPr lang="en-GB"/>
              <a:t>All</a:t>
            </a:r>
          </a:p>
        </p:txBody>
      </p:sp>
      <p:sp>
        <p:nvSpPr>
          <p:cNvPr id="7" name="Rectangle 6">
            <a:extLst>
              <a:ext uri="{FF2B5EF4-FFF2-40B4-BE49-F238E27FC236}">
                <a16:creationId xmlns:a16="http://schemas.microsoft.com/office/drawing/2014/main" id="{02CB033D-4765-81B8-5D26-16D387A430B5}"/>
              </a:ext>
            </a:extLst>
          </p:cNvPr>
          <p:cNvSpPr/>
          <p:nvPr/>
        </p:nvSpPr>
        <p:spPr>
          <a:xfrm>
            <a:off x="5647590" y="1449178"/>
            <a:ext cx="1805107" cy="1416508"/>
          </a:xfrm>
          <a:prstGeom prst="rect">
            <a:avLst/>
          </a:prstGeom>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Package CAN Simulator App</a:t>
            </a:r>
          </a:p>
          <a:p>
            <a:pPr algn="ctr"/>
            <a:r>
              <a:rPr lang="en-GB"/>
              <a:t>Gigi</a:t>
            </a:r>
          </a:p>
        </p:txBody>
      </p:sp>
      <p:sp>
        <p:nvSpPr>
          <p:cNvPr id="8" name="Rectangle 7">
            <a:extLst>
              <a:ext uri="{FF2B5EF4-FFF2-40B4-BE49-F238E27FC236}">
                <a16:creationId xmlns:a16="http://schemas.microsoft.com/office/drawing/2014/main" id="{41B74493-AFA5-66E8-D273-7594F3D0B217}"/>
              </a:ext>
            </a:extLst>
          </p:cNvPr>
          <p:cNvSpPr/>
          <p:nvPr/>
        </p:nvSpPr>
        <p:spPr>
          <a:xfrm>
            <a:off x="9001834" y="2539388"/>
            <a:ext cx="2124655" cy="1416508"/>
          </a:xfrm>
          <a:prstGeom prst="rect">
            <a:avLst/>
          </a:prstGeom>
          <a:pattFill prst="horzBrick">
            <a:fgClr>
              <a:schemeClr val="accent1"/>
            </a:fgClr>
            <a:bgClr>
              <a:schemeClr val="bg1"/>
            </a:bgClr>
          </a:patt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n w="0"/>
                <a:solidFill>
                  <a:schemeClr val="tx1"/>
                </a:solidFill>
                <a:effectLst>
                  <a:outerShdw blurRad="38100" dist="19050" dir="2700000" algn="tl" rotWithShape="0">
                    <a:schemeClr val="dk1">
                      <a:alpha val="40000"/>
                    </a:schemeClr>
                  </a:outerShdw>
                </a:effectLst>
              </a:rPr>
              <a:t> Install IDS Tool and CAN Simulator App</a:t>
            </a:r>
          </a:p>
        </p:txBody>
      </p:sp>
      <p:sp>
        <p:nvSpPr>
          <p:cNvPr id="11" name="Rectangle 10">
            <a:extLst>
              <a:ext uri="{FF2B5EF4-FFF2-40B4-BE49-F238E27FC236}">
                <a16:creationId xmlns:a16="http://schemas.microsoft.com/office/drawing/2014/main" id="{56846F8E-9B48-1230-F36F-DE0BE390C0D2}"/>
              </a:ext>
            </a:extLst>
          </p:cNvPr>
          <p:cNvSpPr/>
          <p:nvPr/>
        </p:nvSpPr>
        <p:spPr>
          <a:xfrm>
            <a:off x="9002123" y="4974200"/>
            <a:ext cx="2126981" cy="1416508"/>
          </a:xfrm>
          <a:prstGeom prst="rect">
            <a:avLst/>
          </a:prstGeom>
          <a:pattFill prst="horzBrick">
            <a:fgClr>
              <a:schemeClr val="accent1"/>
            </a:fgClr>
            <a:bgClr>
              <a:schemeClr val="bg1"/>
            </a:bgClr>
          </a:patt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n w="0"/>
                <a:solidFill>
                  <a:schemeClr val="tx1"/>
                </a:solidFill>
                <a:effectLst>
                  <a:outerShdw blurRad="38100" dist="19050" dir="2700000" algn="tl" rotWithShape="0">
                    <a:schemeClr val="dk1">
                      <a:alpha val="40000"/>
                    </a:schemeClr>
                  </a:outerShdw>
                </a:effectLst>
              </a:rPr>
              <a:t>Send CAN Data and Detect Intrusions for Demo</a:t>
            </a:r>
          </a:p>
        </p:txBody>
      </p:sp>
      <p:sp>
        <p:nvSpPr>
          <p:cNvPr id="10" name="Rectangle 9">
            <a:extLst>
              <a:ext uri="{FF2B5EF4-FFF2-40B4-BE49-F238E27FC236}">
                <a16:creationId xmlns:a16="http://schemas.microsoft.com/office/drawing/2014/main" id="{3115AFFB-F5D2-4C81-CEAE-A3223A963528}"/>
              </a:ext>
            </a:extLst>
          </p:cNvPr>
          <p:cNvSpPr/>
          <p:nvPr/>
        </p:nvSpPr>
        <p:spPr>
          <a:xfrm>
            <a:off x="3000642" y="3594031"/>
            <a:ext cx="1805107" cy="1416508"/>
          </a:xfrm>
          <a:prstGeom prst="rect">
            <a:avLst/>
          </a:prstGeom>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Generate IDS Tool (Transfer Learning) - </a:t>
            </a:r>
          </a:p>
          <a:p>
            <a:pPr algn="ctr"/>
            <a:r>
              <a:rPr lang="en-GB"/>
              <a:t>Thiago</a:t>
            </a:r>
          </a:p>
        </p:txBody>
      </p:sp>
      <p:cxnSp>
        <p:nvCxnSpPr>
          <p:cNvPr id="2" name="Straight Arrow Connector 1">
            <a:extLst>
              <a:ext uri="{FF2B5EF4-FFF2-40B4-BE49-F238E27FC236}">
                <a16:creationId xmlns:a16="http://schemas.microsoft.com/office/drawing/2014/main" id="{7ECC2D3C-29D2-CBA2-CF0C-DA100FB7B741}"/>
              </a:ext>
            </a:extLst>
          </p:cNvPr>
          <p:cNvCxnSpPr/>
          <p:nvPr/>
        </p:nvCxnSpPr>
        <p:spPr>
          <a:xfrm>
            <a:off x="2234044" y="2151677"/>
            <a:ext cx="3407254" cy="128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D7D4A9E-6336-3834-4DB0-C4C5A95D92D2}"/>
              </a:ext>
            </a:extLst>
          </p:cNvPr>
          <p:cNvCxnSpPr>
            <a:cxnSpLocks/>
          </p:cNvCxnSpPr>
          <p:nvPr/>
        </p:nvCxnSpPr>
        <p:spPr>
          <a:xfrm flipV="1">
            <a:off x="7430499" y="3353651"/>
            <a:ext cx="1567435" cy="10016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7B6A3CD-D28A-FE2F-5CEE-5DC62FB40024}"/>
              </a:ext>
            </a:extLst>
          </p:cNvPr>
          <p:cNvSpPr/>
          <p:nvPr/>
        </p:nvSpPr>
        <p:spPr>
          <a:xfrm>
            <a:off x="3000643" y="1449178"/>
            <a:ext cx="1805107" cy="1416508"/>
          </a:xfrm>
          <a:prstGeom prst="rect">
            <a:avLst/>
          </a:prstGeom>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CAN Signals simulation - Gigi</a:t>
            </a:r>
          </a:p>
        </p:txBody>
      </p:sp>
      <p:sp>
        <p:nvSpPr>
          <p:cNvPr id="9" name="Rectangle 8">
            <a:extLst>
              <a:ext uri="{FF2B5EF4-FFF2-40B4-BE49-F238E27FC236}">
                <a16:creationId xmlns:a16="http://schemas.microsoft.com/office/drawing/2014/main" id="{6161E7BB-91CB-1409-C3D0-A8F55AC1CF72}"/>
              </a:ext>
            </a:extLst>
          </p:cNvPr>
          <p:cNvSpPr/>
          <p:nvPr/>
        </p:nvSpPr>
        <p:spPr>
          <a:xfrm>
            <a:off x="5665772" y="3594031"/>
            <a:ext cx="1805107" cy="1416508"/>
          </a:xfrm>
          <a:prstGeom prst="rect">
            <a:avLst/>
          </a:prstGeom>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F-Score Improvement</a:t>
            </a:r>
            <a:endParaRPr lang="en-US"/>
          </a:p>
          <a:p>
            <a:pPr algn="ctr"/>
            <a:r>
              <a:rPr lang="en-US"/>
              <a:t>Max/Thiago</a:t>
            </a:r>
          </a:p>
        </p:txBody>
      </p:sp>
      <p:sp>
        <p:nvSpPr>
          <p:cNvPr id="16" name="Rectangle 15">
            <a:extLst>
              <a:ext uri="{FF2B5EF4-FFF2-40B4-BE49-F238E27FC236}">
                <a16:creationId xmlns:a16="http://schemas.microsoft.com/office/drawing/2014/main" id="{B907AC4B-3432-2282-B694-1AE7C6B76B64}"/>
              </a:ext>
            </a:extLst>
          </p:cNvPr>
          <p:cNvSpPr/>
          <p:nvPr/>
        </p:nvSpPr>
        <p:spPr>
          <a:xfrm>
            <a:off x="540774" y="5506065"/>
            <a:ext cx="2459868" cy="30855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Work completed</a:t>
            </a:r>
          </a:p>
        </p:txBody>
      </p:sp>
      <p:sp>
        <p:nvSpPr>
          <p:cNvPr id="17" name="Rectangle 16">
            <a:extLst>
              <a:ext uri="{FF2B5EF4-FFF2-40B4-BE49-F238E27FC236}">
                <a16:creationId xmlns:a16="http://schemas.microsoft.com/office/drawing/2014/main" id="{6D0C857A-2A12-CAF4-0F26-FE06E6E1C655}"/>
              </a:ext>
            </a:extLst>
          </p:cNvPr>
          <p:cNvSpPr/>
          <p:nvPr/>
        </p:nvSpPr>
        <p:spPr>
          <a:xfrm>
            <a:off x="540774" y="5910233"/>
            <a:ext cx="2459868" cy="308554"/>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Work in progress</a:t>
            </a:r>
          </a:p>
        </p:txBody>
      </p:sp>
      <p:sp>
        <p:nvSpPr>
          <p:cNvPr id="18" name="Rectangle 17">
            <a:extLst>
              <a:ext uri="{FF2B5EF4-FFF2-40B4-BE49-F238E27FC236}">
                <a16:creationId xmlns:a16="http://schemas.microsoft.com/office/drawing/2014/main" id="{8CC547CD-BBDA-97D8-AFEA-72E04C52708C}"/>
              </a:ext>
            </a:extLst>
          </p:cNvPr>
          <p:cNvSpPr/>
          <p:nvPr/>
        </p:nvSpPr>
        <p:spPr>
          <a:xfrm>
            <a:off x="540774" y="6314945"/>
            <a:ext cx="2459868" cy="308554"/>
          </a:xfrm>
          <a:prstGeom prst="rect">
            <a:avLst/>
          </a:prstGeom>
          <a:pattFill prst="horzBrick">
            <a:fgClr>
              <a:schemeClr val="accent1"/>
            </a:fgClr>
            <a:bgClr>
              <a:schemeClr val="bg1"/>
            </a:bgClr>
          </a:patt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Future Work</a:t>
            </a:r>
          </a:p>
        </p:txBody>
      </p:sp>
    </p:spTree>
    <p:extLst>
      <p:ext uri="{BB962C8B-B14F-4D97-AF65-F5344CB8AC3E}">
        <p14:creationId xmlns:p14="http://schemas.microsoft.com/office/powerpoint/2010/main" val="1553006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3936B-FA56-8DBC-2064-C93370BA9DA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CCDD65-A06E-8521-05FE-EB39FB7A0FC0}"/>
              </a:ext>
            </a:extLst>
          </p:cNvPr>
          <p:cNvSpPr>
            <a:spLocks noGrp="1"/>
          </p:cNvSpPr>
          <p:nvPr>
            <p:ph idx="1"/>
          </p:nvPr>
        </p:nvSpPr>
        <p:spPr>
          <a:xfrm>
            <a:off x="856418" y="1247550"/>
            <a:ext cx="5239563" cy="5458882"/>
          </a:xfrm>
        </p:spPr>
        <p:txBody>
          <a:bodyPr vert="horz" lIns="91440" tIns="45720" rIns="91440" bIns="45720" rtlCol="0" anchor="t">
            <a:normAutofit/>
          </a:bodyPr>
          <a:lstStyle/>
          <a:p>
            <a:pPr marL="285750" indent="-285750">
              <a:lnSpc>
                <a:spcPct val="110000"/>
              </a:lnSpc>
              <a:buFont typeface="Arial" panose="020B0504020202020204" pitchFamily="34" charset="0"/>
              <a:buChar char="•"/>
            </a:pPr>
            <a:r>
              <a:rPr lang="en-US" sz="2000"/>
              <a:t>Train_ensemble.py</a:t>
            </a:r>
          </a:p>
          <a:p>
            <a:pPr marL="788670" lvl="1" indent="-285750">
              <a:lnSpc>
                <a:spcPct val="110000"/>
              </a:lnSpc>
              <a:buFont typeface="Arial" panose="020B0504020202020204" pitchFamily="34" charset="0"/>
              <a:buChar char="•"/>
            </a:pPr>
            <a:r>
              <a:rPr lang="en-US" sz="2000"/>
              <a:t>Ensemble artifacts:</a:t>
            </a:r>
          </a:p>
          <a:p>
            <a:pPr marL="1017270" lvl="2" indent="-285750">
              <a:lnSpc>
                <a:spcPct val="110000"/>
              </a:lnSpc>
              <a:buFont typeface="Arial" panose="020B0504020202020204" pitchFamily="34" charset="0"/>
              <a:buChar char="•"/>
            </a:pPr>
            <a:r>
              <a:rPr lang="en-US" sz="2000" err="1"/>
              <a:t>Syncan_ensemble_model.pkl</a:t>
            </a:r>
            <a:endParaRPr lang="en-US" sz="2000"/>
          </a:p>
          <a:p>
            <a:pPr marL="1017270" lvl="2" indent="-285750">
              <a:lnSpc>
                <a:spcPct val="110000"/>
              </a:lnSpc>
              <a:buFont typeface="Arial" panose="020B0504020202020204" pitchFamily="34" charset="0"/>
              <a:buChar char="•"/>
            </a:pPr>
            <a:r>
              <a:rPr lang="en-US" sz="2000" err="1"/>
              <a:t>Scaler.pkl</a:t>
            </a:r>
            <a:endParaRPr lang="en-US" sz="2000"/>
          </a:p>
          <a:p>
            <a:pPr marL="1017270" lvl="2" indent="-285750">
              <a:lnSpc>
                <a:spcPct val="110000"/>
              </a:lnSpc>
              <a:buFont typeface="Arial" panose="020B0504020202020204" pitchFamily="34" charset="0"/>
              <a:buChar char="•"/>
            </a:pPr>
            <a:r>
              <a:rPr lang="en-US" sz="2000" err="1"/>
              <a:t>Id_encoder.pkl</a:t>
            </a:r>
            <a:endParaRPr lang="en-US" sz="2000"/>
          </a:p>
          <a:p>
            <a:pPr marL="1017270" lvl="2" indent="-285750">
              <a:lnSpc>
                <a:spcPct val="110000"/>
              </a:lnSpc>
              <a:buFont typeface="Arial" panose="020B0504020202020204" pitchFamily="34" charset="0"/>
              <a:buChar char="•"/>
            </a:pPr>
            <a:r>
              <a:rPr lang="en-US" sz="2000" err="1"/>
              <a:t>Imputer.pkl</a:t>
            </a:r>
            <a:endParaRPr lang="en-US" sz="2000"/>
          </a:p>
          <a:p>
            <a:pPr marL="1017270" lvl="2" indent="-285750">
              <a:lnSpc>
                <a:spcPct val="110000"/>
              </a:lnSpc>
              <a:buFont typeface="Arial" panose="020B0504020202020204" pitchFamily="34" charset="0"/>
              <a:buChar char="•"/>
            </a:pPr>
            <a:r>
              <a:rPr lang="en-US" sz="2000"/>
              <a:t>test_flooding.csv (for CAN messages simulation)</a:t>
            </a:r>
          </a:p>
          <a:p>
            <a:pPr marL="1017270" lvl="2" indent="-285750">
              <a:lnSpc>
                <a:spcPct val="110000"/>
              </a:lnSpc>
              <a:buFont typeface="Arial" panose="020B0504020202020204" pitchFamily="34" charset="0"/>
              <a:buChar char="•"/>
            </a:pPr>
            <a:endParaRPr lang="en-US" sz="2200"/>
          </a:p>
          <a:p>
            <a:pPr marL="285750" indent="-285750">
              <a:lnSpc>
                <a:spcPct val="110000"/>
              </a:lnSpc>
              <a:buFont typeface="Arial" panose="020B0504020202020204" pitchFamily="34" charset="0"/>
              <a:buChar char="•"/>
            </a:pPr>
            <a:r>
              <a:rPr lang="en-US" sz="2400"/>
              <a:t>Eval_ensemble_flooding.py</a:t>
            </a:r>
          </a:p>
          <a:p>
            <a:pPr marL="788670" lvl="1" indent="-285750">
              <a:lnSpc>
                <a:spcPct val="110000"/>
              </a:lnSpc>
              <a:buFont typeface="Arial" panose="020B0504020202020204" pitchFamily="34" charset="0"/>
              <a:buChar char="•"/>
            </a:pPr>
            <a:r>
              <a:rPr lang="en-US" sz="1400"/>
              <a:t>F1 0.4639</a:t>
            </a:r>
          </a:p>
          <a:p>
            <a:pPr marL="788670" lvl="1" indent="-285750">
              <a:lnSpc>
                <a:spcPct val="110000"/>
              </a:lnSpc>
              <a:buFont typeface="Arial" panose="020B0504020202020204" pitchFamily="34" charset="0"/>
              <a:buChar char="•"/>
            </a:pPr>
            <a:r>
              <a:rPr lang="en-US" sz="1400"/>
              <a:t>Precision 0.3024</a:t>
            </a:r>
          </a:p>
          <a:p>
            <a:pPr marL="788670" lvl="1" indent="-285750">
              <a:lnSpc>
                <a:spcPct val="110000"/>
              </a:lnSpc>
              <a:buFont typeface="Arial" panose="020B0504020202020204" pitchFamily="34" charset="0"/>
              <a:buChar char="•"/>
            </a:pPr>
            <a:r>
              <a:rPr lang="en-US" sz="1400"/>
              <a:t>Recall 0.9956</a:t>
            </a:r>
          </a:p>
          <a:p>
            <a:pPr marL="788670" lvl="1" indent="-285750">
              <a:lnSpc>
                <a:spcPct val="110000"/>
              </a:lnSpc>
              <a:buFont typeface="Arial" panose="020B0504020202020204" pitchFamily="34" charset="0"/>
              <a:buChar char="•"/>
            </a:pPr>
            <a:r>
              <a:rPr lang="en-US" sz="1400"/>
              <a:t>FPR 0.9960</a:t>
            </a:r>
          </a:p>
          <a:p>
            <a:pPr marL="1291590" lvl="3" indent="-285750">
              <a:lnSpc>
                <a:spcPct val="110000"/>
              </a:lnSpc>
              <a:buFont typeface="Arial" panose="020B0504020202020204" pitchFamily="34" charset="0"/>
              <a:buChar char="•"/>
            </a:pPr>
            <a:endParaRPr lang="en-US" sz="2000"/>
          </a:p>
          <a:p>
            <a:pPr marL="788670" lvl="1" indent="-285750">
              <a:lnSpc>
                <a:spcPct val="110000"/>
              </a:lnSpc>
              <a:buFont typeface="Courier New" panose="020B0504020202020204" pitchFamily="34" charset="0"/>
              <a:buChar char="o"/>
            </a:pPr>
            <a:endParaRPr lang="en-US" sz="2400"/>
          </a:p>
          <a:p>
            <a:pPr marL="788670" lvl="1" indent="-285750">
              <a:lnSpc>
                <a:spcPct val="110000"/>
              </a:lnSpc>
              <a:buFont typeface="Courier New" panose="020B0504020202020204" pitchFamily="34" charset="0"/>
              <a:buChar char="o"/>
            </a:pPr>
            <a:endParaRPr lang="en-US" sz="2400"/>
          </a:p>
        </p:txBody>
      </p:sp>
      <p:sp>
        <p:nvSpPr>
          <p:cNvPr id="3" name="Title 2">
            <a:extLst>
              <a:ext uri="{FF2B5EF4-FFF2-40B4-BE49-F238E27FC236}">
                <a16:creationId xmlns:a16="http://schemas.microsoft.com/office/drawing/2014/main" id="{F89F1C62-F526-B12E-DBD9-C5C787712699}"/>
              </a:ext>
            </a:extLst>
          </p:cNvPr>
          <p:cNvSpPr>
            <a:spLocks noGrp="1"/>
          </p:cNvSpPr>
          <p:nvPr>
            <p:ph type="title"/>
          </p:nvPr>
        </p:nvSpPr>
        <p:spPr>
          <a:xfrm>
            <a:off x="757457" y="170094"/>
            <a:ext cx="9922764" cy="834153"/>
          </a:xfrm>
        </p:spPr>
        <p:txBody>
          <a:bodyPr/>
          <a:lstStyle/>
          <a:p>
            <a:r>
              <a:rPr lang="en-GB"/>
              <a:t>Typical Learning Artifacts</a:t>
            </a:r>
            <a:endParaRPr lang="en-US"/>
          </a:p>
        </p:txBody>
      </p:sp>
      <p:pic>
        <p:nvPicPr>
          <p:cNvPr id="4" name="Picture 3" descr="What is ensemble learning? | IBM">
            <a:extLst>
              <a:ext uri="{FF2B5EF4-FFF2-40B4-BE49-F238E27FC236}">
                <a16:creationId xmlns:a16="http://schemas.microsoft.com/office/drawing/2014/main" id="{F0C8F04E-DE43-E75D-14E6-ED544AD4A34A}"/>
              </a:ext>
            </a:extLst>
          </p:cNvPr>
          <p:cNvPicPr>
            <a:picLocks noChangeAspect="1"/>
          </p:cNvPicPr>
          <p:nvPr/>
        </p:nvPicPr>
        <p:blipFill>
          <a:blip r:embed="rId2"/>
          <a:stretch>
            <a:fillRect/>
          </a:stretch>
        </p:blipFill>
        <p:spPr>
          <a:xfrm>
            <a:off x="6580231" y="1376548"/>
            <a:ext cx="5483143" cy="410229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444500E3-84A1-F18D-C885-E4263F0EA089}"/>
              </a:ext>
            </a:extLst>
          </p:cNvPr>
          <p:cNvSpPr txBox="1"/>
          <p:nvPr/>
        </p:nvSpPr>
        <p:spPr>
          <a:xfrm>
            <a:off x="7798129" y="5116285"/>
            <a:ext cx="39109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Ensemble Training Model</a:t>
            </a:r>
          </a:p>
        </p:txBody>
      </p:sp>
    </p:spTree>
    <p:extLst>
      <p:ext uri="{BB962C8B-B14F-4D97-AF65-F5344CB8AC3E}">
        <p14:creationId xmlns:p14="http://schemas.microsoft.com/office/powerpoint/2010/main" val="106811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6906EF-0826-0065-1E68-AE9050B06D10}"/>
              </a:ext>
            </a:extLst>
          </p:cNvPr>
          <p:cNvSpPr>
            <a:spLocks noGrp="1"/>
          </p:cNvSpPr>
          <p:nvPr>
            <p:ph idx="1"/>
          </p:nvPr>
        </p:nvSpPr>
        <p:spPr>
          <a:xfrm>
            <a:off x="345928" y="1369103"/>
            <a:ext cx="7676350" cy="3838722"/>
          </a:xfrm>
        </p:spPr>
        <p:txBody>
          <a:bodyPr vert="horz" lIns="91440" tIns="45720" rIns="91440" bIns="45720" rtlCol="0" anchor="t">
            <a:normAutofit fontScale="92500" lnSpcReduction="10000"/>
          </a:bodyPr>
          <a:lstStyle/>
          <a:p>
            <a:pPr marL="285750" indent="-285750">
              <a:buFont typeface="Arial" panose="020B0504020202020204" pitchFamily="34" charset="0"/>
              <a:buChar char="•"/>
            </a:pPr>
            <a:r>
              <a:rPr lang="en-US"/>
              <a:t>Problem</a:t>
            </a:r>
          </a:p>
          <a:p>
            <a:pPr marL="788670" lvl="1" indent="-285750">
              <a:buFont typeface="Courier New" panose="020B0504020202020204" pitchFamily="34" charset="0"/>
              <a:buChar char="o"/>
            </a:pPr>
            <a:r>
              <a:rPr lang="en-US"/>
              <a:t>Realistic CAN traffic is needed to test IDS and automotive systems.</a:t>
            </a:r>
          </a:p>
          <a:p>
            <a:pPr marL="788670" lvl="1" indent="-285750">
              <a:buFont typeface="Courier New" panose="020B0504020202020204" pitchFamily="34" charset="0"/>
              <a:buChar char="o"/>
            </a:pPr>
            <a:r>
              <a:rPr lang="en-US"/>
              <a:t>Capturing live vehicle data is difficult, unsafe, and hardware‑dependent.</a:t>
            </a:r>
          </a:p>
          <a:p>
            <a:pPr marL="788670" lvl="1" indent="-285750">
              <a:buFont typeface="Courier New" panose="020B0504020202020204" pitchFamily="34" charset="0"/>
              <a:buChar char="o"/>
            </a:pPr>
            <a:r>
              <a:rPr lang="en-US"/>
              <a:t>CSV feature data must be transformed into valid CAN frames for replay.</a:t>
            </a:r>
          </a:p>
          <a:p>
            <a:pPr marL="788670" lvl="1" indent="-285750">
              <a:buFont typeface="Courier New" panose="020B0504020202020204" pitchFamily="34" charset="0"/>
              <a:buChar char="o"/>
            </a:pPr>
            <a:r>
              <a:rPr lang="en-US"/>
              <a:t>CSV datasets exist, but they must be parsed and transformed into valid CAN frames</a:t>
            </a:r>
          </a:p>
          <a:p>
            <a:pPr marL="788670" lvl="1" indent="-285750">
              <a:buFont typeface="Courier New" panose="020B0504020202020204" pitchFamily="34" charset="0"/>
              <a:buChar char="o"/>
            </a:pPr>
            <a:r>
              <a:rPr lang="en-US"/>
              <a:t>Test Equipment like CANoe/CANalyzer can help with visualizing, viewing alongside DBC, and simulating as well, but are expensive</a:t>
            </a:r>
          </a:p>
          <a:p>
            <a:endParaRPr lang="en-US"/>
          </a:p>
        </p:txBody>
      </p:sp>
      <p:sp>
        <p:nvSpPr>
          <p:cNvPr id="3" name="Title 2">
            <a:extLst>
              <a:ext uri="{FF2B5EF4-FFF2-40B4-BE49-F238E27FC236}">
                <a16:creationId xmlns:a16="http://schemas.microsoft.com/office/drawing/2014/main" id="{13AD0ED4-0898-E67F-7C5A-FB843CD06FCA}"/>
              </a:ext>
            </a:extLst>
          </p:cNvPr>
          <p:cNvSpPr>
            <a:spLocks noGrp="1"/>
          </p:cNvSpPr>
          <p:nvPr>
            <p:ph type="title"/>
          </p:nvPr>
        </p:nvSpPr>
        <p:spPr>
          <a:xfrm>
            <a:off x="771460" y="160011"/>
            <a:ext cx="11130088" cy="1294228"/>
          </a:xfrm>
        </p:spPr>
        <p:txBody>
          <a:bodyPr/>
          <a:lstStyle/>
          <a:p>
            <a:r>
              <a:rPr lang="en-US" sz="4000"/>
              <a:t>Feed CAN Data to simulate CAN Signals</a:t>
            </a:r>
          </a:p>
        </p:txBody>
      </p:sp>
      <p:pic>
        <p:nvPicPr>
          <p:cNvPr id="4" name="Picture 3" descr="CANoe/CANalyzer">
            <a:extLst>
              <a:ext uri="{FF2B5EF4-FFF2-40B4-BE49-F238E27FC236}">
                <a16:creationId xmlns:a16="http://schemas.microsoft.com/office/drawing/2014/main" id="{A23A7E33-92E7-2867-AF10-3CA327EA0EAF}"/>
              </a:ext>
            </a:extLst>
          </p:cNvPr>
          <p:cNvPicPr>
            <a:picLocks noChangeAspect="1"/>
          </p:cNvPicPr>
          <p:nvPr/>
        </p:nvPicPr>
        <p:blipFill>
          <a:blip r:embed="rId2"/>
          <a:stretch>
            <a:fillRect/>
          </a:stretch>
        </p:blipFill>
        <p:spPr>
          <a:xfrm>
            <a:off x="8023761" y="2059379"/>
            <a:ext cx="3824634" cy="2955132"/>
          </a:xfrm>
          <a:prstGeom prst="rect">
            <a:avLst/>
          </a:prstGeom>
        </p:spPr>
      </p:pic>
    </p:spTree>
    <p:extLst>
      <p:ext uri="{BB962C8B-B14F-4D97-AF65-F5344CB8AC3E}">
        <p14:creationId xmlns:p14="http://schemas.microsoft.com/office/powerpoint/2010/main" val="3755409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70361B-0B52-AEA8-7912-299AEC6B4B0D}"/>
              </a:ext>
            </a:extLst>
          </p:cNvPr>
          <p:cNvSpPr>
            <a:spLocks noGrp="1"/>
          </p:cNvSpPr>
          <p:nvPr>
            <p:ph idx="1"/>
          </p:nvPr>
        </p:nvSpPr>
        <p:spPr>
          <a:xfrm>
            <a:off x="1088136" y="1474839"/>
            <a:ext cx="10822474" cy="4811661"/>
          </a:xfrm>
        </p:spPr>
        <p:txBody>
          <a:bodyPr vert="horz" lIns="91440" tIns="45720" rIns="91440" bIns="45720" rtlCol="0" anchor="t">
            <a:noAutofit/>
          </a:bodyPr>
          <a:lstStyle/>
          <a:p>
            <a:pPr>
              <a:lnSpc>
                <a:spcPct val="110000"/>
              </a:lnSpc>
            </a:pPr>
            <a:r>
              <a:rPr lang="en-US"/>
              <a:t>Solution</a:t>
            </a:r>
          </a:p>
          <a:p>
            <a:pPr marL="342900" indent="-342900">
              <a:lnSpc>
                <a:spcPct val="110000"/>
              </a:lnSpc>
              <a:buFont typeface="Arial" panose="020B0604020202020204" pitchFamily="34" charset="0"/>
              <a:buChar char="•"/>
            </a:pPr>
            <a:r>
              <a:rPr lang="en-US"/>
              <a:t>Parsed CSV data with headers (feature1 … label).</a:t>
            </a:r>
          </a:p>
          <a:p>
            <a:pPr marL="845820" lvl="1" indent="-285750">
              <a:lnSpc>
                <a:spcPct val="110000"/>
              </a:lnSpc>
              <a:buFont typeface="Arial" panose="020B0604020202020204" pitchFamily="34" charset="0"/>
              <a:buChar char="•"/>
            </a:pPr>
            <a:r>
              <a:rPr lang="en-US"/>
              <a:t>Taking raw input data (like text, bytes, or signals) and breaking it down into a structured format that a program can understand and work with</a:t>
            </a:r>
          </a:p>
          <a:p>
            <a:pPr marL="845820" lvl="1" indent="-285750">
              <a:lnSpc>
                <a:spcPct val="110000"/>
              </a:lnSpc>
              <a:buFont typeface="Arial" panose="020B0604020202020204" pitchFamily="34" charset="0"/>
              <a:buChar char="•"/>
            </a:pPr>
            <a:r>
              <a:rPr lang="en-US"/>
              <a:t>Receiving raw bytes on the bus and interpreting them as </a:t>
            </a:r>
            <a:r>
              <a:rPr lang="en-US" err="1"/>
              <a:t>arbitration_id</a:t>
            </a:r>
            <a:r>
              <a:rPr lang="en-US"/>
              <a:t>, data[], and flags</a:t>
            </a:r>
          </a:p>
          <a:p>
            <a:pPr marL="342900" indent="-342900">
              <a:lnSpc>
                <a:spcPct val="110000"/>
              </a:lnSpc>
              <a:buFont typeface="Arial" panose="020B0604020202020204" pitchFamily="34" charset="0"/>
              <a:buChar char="•"/>
            </a:pPr>
            <a:r>
              <a:rPr lang="en-US"/>
              <a:t>Mapped features to CAN payloads:</a:t>
            </a:r>
          </a:p>
          <a:p>
            <a:pPr marL="845820" lvl="1" indent="-285750">
              <a:lnSpc>
                <a:spcPct val="110000"/>
              </a:lnSpc>
              <a:buFont typeface="Arial" panose="020B0604020202020204" pitchFamily="34" charset="0"/>
              <a:buChar char="•"/>
            </a:pPr>
            <a:r>
              <a:rPr lang="en-US"/>
              <a:t>Numeric → scaled/truncated bytes</a:t>
            </a:r>
          </a:p>
          <a:p>
            <a:pPr marL="845820" lvl="1" indent="-285750">
              <a:lnSpc>
                <a:spcPct val="110000"/>
              </a:lnSpc>
              <a:buFont typeface="Arial" panose="020B0604020202020204" pitchFamily="34" charset="0"/>
              <a:buChar char="•"/>
            </a:pPr>
            <a:r>
              <a:rPr lang="en-US"/>
              <a:t>Categorical → ordinals</a:t>
            </a:r>
          </a:p>
          <a:p>
            <a:pPr marL="845820" lvl="1" indent="-285750">
              <a:lnSpc>
                <a:spcPct val="110000"/>
              </a:lnSpc>
              <a:buFont typeface="Arial" panose="020B0604020202020204" pitchFamily="34" charset="0"/>
              <a:buChar char="•"/>
            </a:pPr>
            <a:r>
              <a:rPr lang="en-US"/>
              <a:t>Labels → binary flags</a:t>
            </a:r>
          </a:p>
          <a:p>
            <a:pPr marL="342900" indent="-342900">
              <a:lnSpc>
                <a:spcPct val="110000"/>
              </a:lnSpc>
              <a:buFont typeface="Arial" panose="020B0604020202020204" pitchFamily="34" charset="0"/>
              <a:buChar char="•"/>
            </a:pPr>
            <a:r>
              <a:rPr lang="en-US"/>
              <a:t>Assigned arbitration IDs starting at 0x200 (incrementing per row).</a:t>
            </a:r>
          </a:p>
          <a:p>
            <a:pPr marL="342900" indent="-342900">
              <a:lnSpc>
                <a:spcPct val="110000"/>
              </a:lnSpc>
              <a:buFont typeface="Arial" panose="020B0604020202020204" pitchFamily="34" charset="0"/>
              <a:buChar char="•"/>
            </a:pPr>
            <a:r>
              <a:rPr lang="en-US"/>
              <a:t>Streamed frames with controlled timing (10 </a:t>
            </a:r>
            <a:r>
              <a:rPr lang="en-US" err="1"/>
              <a:t>ms</a:t>
            </a:r>
            <a:r>
              <a:rPr lang="en-US"/>
              <a:t> spacing) to simulate ECU chatter.</a:t>
            </a:r>
          </a:p>
          <a:p>
            <a:pPr marL="342900" indent="-342900">
              <a:lnSpc>
                <a:spcPct val="110000"/>
              </a:lnSpc>
              <a:buFont typeface="Arial" panose="020B0604020202020204" pitchFamily="34" charset="0"/>
              <a:buChar char="•"/>
            </a:pPr>
            <a:r>
              <a:rPr lang="en-US"/>
              <a:t>Allows us to test IDS models and automotive systems without needing a live vehicle</a:t>
            </a:r>
          </a:p>
          <a:p>
            <a:pPr marL="342900" indent="-342900">
              <a:lnSpc>
                <a:spcPct val="110000"/>
              </a:lnSpc>
              <a:buFont typeface="Arial" panose="020B0604020202020204" pitchFamily="34" charset="0"/>
              <a:buChar char="•"/>
            </a:pPr>
            <a:r>
              <a:rPr lang="en-US"/>
              <a:t>Each </a:t>
            </a:r>
            <a:r>
              <a:rPr lang="en-US" err="1"/>
              <a:t>bus.send</a:t>
            </a:r>
            <a:r>
              <a:rPr lang="en-US"/>
              <a:t>(msg) call triggers an INFO log line, showing arbitration ID, payload, and metadata.</a:t>
            </a:r>
          </a:p>
        </p:txBody>
      </p:sp>
      <p:sp>
        <p:nvSpPr>
          <p:cNvPr id="3" name="Title 2">
            <a:extLst>
              <a:ext uri="{FF2B5EF4-FFF2-40B4-BE49-F238E27FC236}">
                <a16:creationId xmlns:a16="http://schemas.microsoft.com/office/drawing/2014/main" id="{4519DB5C-2078-4D31-556B-77824DC3738A}"/>
              </a:ext>
            </a:extLst>
          </p:cNvPr>
          <p:cNvSpPr>
            <a:spLocks noGrp="1"/>
          </p:cNvSpPr>
          <p:nvPr>
            <p:ph type="title"/>
          </p:nvPr>
        </p:nvSpPr>
        <p:spPr>
          <a:xfrm>
            <a:off x="1088136" y="97187"/>
            <a:ext cx="9922764" cy="1294228"/>
          </a:xfrm>
        </p:spPr>
        <p:txBody>
          <a:bodyPr>
            <a:normAutofit fontScale="90000"/>
          </a:bodyPr>
          <a:lstStyle/>
          <a:p>
            <a:pPr algn="ctr"/>
            <a:r>
              <a:rPr lang="en-GB" sz="1600" b="0">
                <a:solidFill>
                  <a:srgbClr val="FFFFFF"/>
                </a:solidFill>
              </a:rPr>
              <a:t>Feed CAN Data to simulate CAN Signals arriving on a port</a:t>
            </a:r>
            <a:endParaRPr lang="en-US" sz="1600" b="0"/>
          </a:p>
          <a:p>
            <a:r>
              <a:rPr lang="en-US">
                <a:solidFill>
                  <a:srgbClr val="000000"/>
                </a:solidFill>
              </a:rPr>
              <a:t>Feed CAN Data to simulate CAN Signals arriving on a port</a:t>
            </a:r>
            <a:endParaRPr lang="en-US"/>
          </a:p>
        </p:txBody>
      </p:sp>
    </p:spTree>
    <p:extLst>
      <p:ext uri="{BB962C8B-B14F-4D97-AF65-F5344CB8AC3E}">
        <p14:creationId xmlns:p14="http://schemas.microsoft.com/office/powerpoint/2010/main" val="445522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C3E3AB-E565-CD13-2E04-8C564F5C2A97}"/>
              </a:ext>
            </a:extLst>
          </p:cNvPr>
          <p:cNvSpPr>
            <a:spLocks noGrp="1"/>
          </p:cNvSpPr>
          <p:nvPr>
            <p:ph idx="1"/>
          </p:nvPr>
        </p:nvSpPr>
        <p:spPr>
          <a:xfrm>
            <a:off x="702188" y="1507648"/>
            <a:ext cx="9922764" cy="3838722"/>
          </a:xfrm>
        </p:spPr>
        <p:txBody>
          <a:bodyPr vert="horz" lIns="91440" tIns="45720" rIns="91440" bIns="45720" rtlCol="0" anchor="t">
            <a:normAutofit fontScale="85000" lnSpcReduction="20000"/>
          </a:bodyPr>
          <a:lstStyle/>
          <a:p>
            <a:r>
              <a:rPr lang="en-US"/>
              <a:t>Result:</a:t>
            </a:r>
          </a:p>
          <a:p>
            <a:pPr marL="285750" indent="-285750">
              <a:buFont typeface="Arial" panose="020B0504020202020204" pitchFamily="34" charset="0"/>
              <a:buChar char="•"/>
            </a:pPr>
            <a:r>
              <a:rPr lang="en-US"/>
              <a:t>Parsed 1000 structured rows from a CSV file containing multiple features and labels</a:t>
            </a:r>
          </a:p>
          <a:p>
            <a:pPr marL="285750" indent="-285750">
              <a:buFont typeface="Arial" panose="020B0504020202020204" pitchFamily="34" charset="0"/>
              <a:buChar char="•"/>
            </a:pPr>
            <a:r>
              <a:rPr lang="en-US"/>
              <a:t>Converted each row into a CAN frame, ensuring one-to-one mapping between dataset entries and bus messages</a:t>
            </a:r>
          </a:p>
          <a:p>
            <a:pPr marL="285750" indent="-285750">
              <a:buFont typeface="Arial" panose="020B0504020202020204" pitchFamily="34" charset="0"/>
              <a:buChar char="•"/>
            </a:pPr>
            <a:r>
              <a:rPr lang="en-US"/>
              <a:t>Assigned sequential CAN IDs starting at 0x200, guaranteeing distinct identifiers for all 1000 frames</a:t>
            </a:r>
          </a:p>
          <a:p>
            <a:pPr marL="285750" indent="-285750">
              <a:buFont typeface="Arial" panose="020B0504020202020204" pitchFamily="34" charset="0"/>
              <a:buChar char="•"/>
            </a:pPr>
            <a:r>
              <a:rPr lang="en-US"/>
              <a:t>Designed a payload mapping strategy that:</a:t>
            </a:r>
          </a:p>
          <a:p>
            <a:pPr marL="788670" lvl="1" indent="-285750">
              <a:buFont typeface="Courier New" panose="020B0504020202020204" pitchFamily="34" charset="0"/>
              <a:buChar char="o"/>
            </a:pPr>
            <a:r>
              <a:rPr lang="en-US"/>
              <a:t>Scales and truncates numeric features</a:t>
            </a:r>
          </a:p>
          <a:p>
            <a:pPr marL="788670" lvl="1" indent="-285750">
              <a:buFont typeface="Courier New" panose="020B0504020202020204" pitchFamily="34" charset="0"/>
              <a:buChar char="o"/>
            </a:pPr>
            <a:r>
              <a:rPr lang="en-US"/>
              <a:t>Encodes categorical values into ordinals</a:t>
            </a:r>
          </a:p>
          <a:p>
            <a:pPr marL="788670" lvl="1" indent="-285750">
              <a:buFont typeface="Courier New" panose="020B0504020202020204" pitchFamily="34" charset="0"/>
              <a:buChar char="o"/>
            </a:pPr>
            <a:r>
              <a:rPr lang="en-US"/>
              <a:t>Translates labels into binary flags</a:t>
            </a:r>
          </a:p>
          <a:p>
            <a:pPr marL="285750" indent="-285750">
              <a:buFont typeface="Arial" panose="020B0504020202020204" pitchFamily="34" charset="0"/>
              <a:buChar char="•"/>
            </a:pPr>
            <a:r>
              <a:rPr lang="en-US"/>
              <a:t>Streamed frames with controlled timing (10 </a:t>
            </a:r>
            <a:r>
              <a:rPr lang="en-US" err="1"/>
              <a:t>ms</a:t>
            </a:r>
            <a:r>
              <a:rPr lang="en-US"/>
              <a:t> spacing), simulating authentic ECU chatter</a:t>
            </a:r>
          </a:p>
          <a:p>
            <a:pPr marL="285750" indent="-285750">
              <a:buFont typeface="Arial" panose="020B0504020202020204" pitchFamily="34" charset="0"/>
              <a:buChar char="•"/>
            </a:pPr>
            <a:r>
              <a:rPr lang="en-US"/>
              <a:t>Generated traffic suitable for IDS testing, bridging data science with embedded systems</a:t>
            </a:r>
          </a:p>
          <a:p>
            <a:endParaRPr lang="en-US"/>
          </a:p>
        </p:txBody>
      </p:sp>
      <p:sp>
        <p:nvSpPr>
          <p:cNvPr id="3" name="Title 2">
            <a:extLst>
              <a:ext uri="{FF2B5EF4-FFF2-40B4-BE49-F238E27FC236}">
                <a16:creationId xmlns:a16="http://schemas.microsoft.com/office/drawing/2014/main" id="{60E8254E-08D8-8E0E-DF0D-15F5DFFB72E2}"/>
              </a:ext>
            </a:extLst>
          </p:cNvPr>
          <p:cNvSpPr>
            <a:spLocks noGrp="1"/>
          </p:cNvSpPr>
          <p:nvPr>
            <p:ph type="title"/>
          </p:nvPr>
        </p:nvSpPr>
        <p:spPr>
          <a:xfrm>
            <a:off x="880318" y="110531"/>
            <a:ext cx="9922764" cy="1294228"/>
          </a:xfrm>
        </p:spPr>
        <p:txBody>
          <a:bodyPr/>
          <a:lstStyle/>
          <a:p>
            <a:r>
              <a:rPr lang="en-US" sz="4000"/>
              <a:t>Feed CAN Data to simulate CAN Signals arriving on a port</a:t>
            </a:r>
            <a:endParaRPr lang="en-US" sz="4000" b="0"/>
          </a:p>
        </p:txBody>
      </p:sp>
    </p:spTree>
    <p:extLst>
      <p:ext uri="{BB962C8B-B14F-4D97-AF65-F5344CB8AC3E}">
        <p14:creationId xmlns:p14="http://schemas.microsoft.com/office/powerpoint/2010/main" val="1570962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D01E2-DB36-AAD2-9B8F-D98F90F099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1C872B-8C45-0668-890D-8E5444CF30BE}"/>
              </a:ext>
            </a:extLst>
          </p:cNvPr>
          <p:cNvSpPr>
            <a:spLocks noGrp="1"/>
          </p:cNvSpPr>
          <p:nvPr>
            <p:ph type="title"/>
          </p:nvPr>
        </p:nvSpPr>
        <p:spPr>
          <a:xfrm>
            <a:off x="296057" y="278114"/>
            <a:ext cx="9922764" cy="692650"/>
          </a:xfrm>
        </p:spPr>
        <p:txBody>
          <a:bodyPr>
            <a:normAutofit fontScale="90000"/>
          </a:bodyPr>
          <a:lstStyle/>
          <a:p>
            <a:pPr algn="ctr"/>
            <a:r>
              <a:rPr lang="en-GB"/>
              <a:t>Generate IDS Tool Transfer Learning </a:t>
            </a:r>
          </a:p>
        </p:txBody>
      </p:sp>
      <p:sp>
        <p:nvSpPr>
          <p:cNvPr id="2" name="TextBox 1">
            <a:extLst>
              <a:ext uri="{FF2B5EF4-FFF2-40B4-BE49-F238E27FC236}">
                <a16:creationId xmlns:a16="http://schemas.microsoft.com/office/drawing/2014/main" id="{E5EF31C5-D090-2789-4735-14420EB1D7FF}"/>
              </a:ext>
            </a:extLst>
          </p:cNvPr>
          <p:cNvSpPr txBox="1"/>
          <p:nvPr/>
        </p:nvSpPr>
        <p:spPr>
          <a:xfrm>
            <a:off x="850934" y="1714239"/>
            <a:ext cx="1032309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ffectLst/>
              </a:rPr>
              <a:t>Deployment Challenges</a:t>
            </a:r>
          </a:p>
          <a:p>
            <a:pPr marL="342900" indent="-342900">
              <a:buAutoNum type="arabicPeriod"/>
            </a:pPr>
            <a:r>
              <a:rPr lang="en-US" sz="2800">
                <a:effectLst/>
              </a:rPr>
              <a:t>scikit-learn pickle incompatibility (1.7.x → Pi 1.2.2) → “node array </a:t>
            </a:r>
            <a:r>
              <a:rPr lang="en-US" sz="2800" err="1">
                <a:effectLst/>
              </a:rPr>
              <a:t>dtype</a:t>
            </a:r>
            <a:r>
              <a:rPr lang="en-US" sz="2800">
                <a:effectLst/>
              </a:rPr>
              <a:t>” error </a:t>
            </a:r>
          </a:p>
          <a:p>
            <a:pPr marL="342900" indent="-342900">
              <a:buAutoNum type="arabicPeriod"/>
            </a:pPr>
            <a:r>
              <a:rPr lang="en-US" sz="2800">
                <a:effectLst/>
              </a:rPr>
              <a:t>ONNX conversion failed (no ARM32 wheels, </a:t>
            </a:r>
            <a:r>
              <a:rPr lang="en-US" sz="2800" err="1">
                <a:effectLst/>
              </a:rPr>
              <a:t>opset</a:t>
            </a:r>
            <a:r>
              <a:rPr lang="en-US" sz="2800">
                <a:effectLst/>
              </a:rPr>
              <a:t> issues) </a:t>
            </a:r>
          </a:p>
          <a:p>
            <a:pPr marL="342900" indent="-342900">
              <a:buAutoNum type="arabicPeriod"/>
            </a:pPr>
            <a:r>
              <a:rPr lang="en-US" sz="2800">
                <a:effectLst/>
              </a:rPr>
              <a:t>Critical ID encoding bug – </a:t>
            </a:r>
            <a:r>
              <a:rPr lang="en-US" sz="2800" err="1">
                <a:effectLst/>
              </a:rPr>
              <a:t>LabelEncoder</a:t>
            </a:r>
            <a:r>
              <a:rPr lang="en-US" sz="2800">
                <a:effectLst/>
              </a:rPr>
              <a:t> trained on "id1", "id2" but test CSV has raw id1 → all IDs mapped to id10 → zero alerts </a:t>
            </a:r>
          </a:p>
          <a:p>
            <a:pPr marL="342900" indent="-342900">
              <a:buAutoNum type="arabicPeriod"/>
            </a:pPr>
            <a:r>
              <a:rPr lang="en-US" sz="2800">
                <a:effectLst/>
              </a:rPr>
              <a:t>Multiple script iterations (syntax, header parsing, threshold tuning)</a:t>
            </a:r>
          </a:p>
        </p:txBody>
      </p:sp>
    </p:spTree>
    <p:extLst>
      <p:ext uri="{BB962C8B-B14F-4D97-AF65-F5344CB8AC3E}">
        <p14:creationId xmlns:p14="http://schemas.microsoft.com/office/powerpoint/2010/main" val="1216555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C07BD-CC73-6793-E3A8-6E5E83444B7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C023ADD-A091-60F8-D1FD-8F47E600BB3B}"/>
              </a:ext>
            </a:extLst>
          </p:cNvPr>
          <p:cNvPicPr>
            <a:picLocks noChangeAspect="1"/>
          </p:cNvPicPr>
          <p:nvPr/>
        </p:nvPicPr>
        <p:blipFill>
          <a:blip r:embed="rId2"/>
          <a:srcRect b="21755"/>
          <a:stretch/>
        </p:blipFill>
        <p:spPr>
          <a:xfrm>
            <a:off x="6642483" y="4055787"/>
            <a:ext cx="4339313" cy="2433914"/>
          </a:xfrm>
          <a:prstGeom prst="rect">
            <a:avLst/>
          </a:prstGeom>
          <a:ln>
            <a:solidFill>
              <a:schemeClr val="tx1"/>
            </a:solidFill>
          </a:ln>
        </p:spPr>
      </p:pic>
      <p:sp>
        <p:nvSpPr>
          <p:cNvPr id="4" name="Title 3">
            <a:extLst>
              <a:ext uri="{FF2B5EF4-FFF2-40B4-BE49-F238E27FC236}">
                <a16:creationId xmlns:a16="http://schemas.microsoft.com/office/drawing/2014/main" id="{CF347BCB-7A61-9A90-F13D-5BC6D2D5BA02}"/>
              </a:ext>
            </a:extLst>
          </p:cNvPr>
          <p:cNvSpPr>
            <a:spLocks noGrp="1"/>
          </p:cNvSpPr>
          <p:nvPr>
            <p:ph type="title"/>
          </p:nvPr>
        </p:nvSpPr>
        <p:spPr>
          <a:xfrm>
            <a:off x="1088136" y="263969"/>
            <a:ext cx="8633834" cy="641805"/>
          </a:xfrm>
        </p:spPr>
        <p:txBody>
          <a:bodyPr>
            <a:normAutofit/>
          </a:bodyPr>
          <a:lstStyle/>
          <a:p>
            <a:r>
              <a:rPr lang="en-US" sz="2800"/>
              <a:t>Set up Raspberry Pi / CAN interface (Week 1)</a:t>
            </a:r>
          </a:p>
        </p:txBody>
      </p:sp>
      <p:sp>
        <p:nvSpPr>
          <p:cNvPr id="11" name="TextBox 10">
            <a:extLst>
              <a:ext uri="{FF2B5EF4-FFF2-40B4-BE49-F238E27FC236}">
                <a16:creationId xmlns:a16="http://schemas.microsoft.com/office/drawing/2014/main" id="{0C6235FC-CCCA-B3BB-B356-9642B410AB31}"/>
              </a:ext>
            </a:extLst>
          </p:cNvPr>
          <p:cNvSpPr txBox="1"/>
          <p:nvPr/>
        </p:nvSpPr>
        <p:spPr>
          <a:xfrm>
            <a:off x="6609194" y="6242900"/>
            <a:ext cx="2901446" cy="307777"/>
          </a:xfrm>
          <a:prstGeom prst="rect">
            <a:avLst/>
          </a:prstGeom>
          <a:noFill/>
        </p:spPr>
        <p:txBody>
          <a:bodyPr wrap="square" rtlCol="0">
            <a:spAutoFit/>
          </a:bodyPr>
          <a:lstStyle/>
          <a:p>
            <a:r>
              <a:rPr lang="en-US" sz="1400"/>
              <a:t>5. SQLite3</a:t>
            </a:r>
          </a:p>
        </p:txBody>
      </p:sp>
      <p:sp>
        <p:nvSpPr>
          <p:cNvPr id="14" name="Content Placeholder 2">
            <a:extLst>
              <a:ext uri="{FF2B5EF4-FFF2-40B4-BE49-F238E27FC236}">
                <a16:creationId xmlns:a16="http://schemas.microsoft.com/office/drawing/2014/main" id="{CEFD738D-22BB-1C75-DCFA-4640594A11FC}"/>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243074" y="905774"/>
            <a:ext cx="5381491" cy="2819147"/>
          </a:xfrm>
        </p:spPr>
        <p:txBody>
          <a:bodyPr>
            <a:normAutofit/>
          </a:bodyPr>
          <a:lstStyle/>
          <a:p>
            <a:pPr marL="0" indent="0">
              <a:spcBef>
                <a:spcPts val="2500"/>
              </a:spcBef>
              <a:buFont typeface="Arial" panose="020B0604020202020204" pitchFamily="34" charset="0"/>
              <a:buNone/>
            </a:pPr>
            <a:r>
              <a:rPr lang="en-US" b="1"/>
              <a:t>Step 4: </a:t>
            </a:r>
            <a:r>
              <a:rPr lang="en-US" err="1"/>
              <a:t>socketCAN</a:t>
            </a:r>
            <a:r>
              <a:rPr lang="en-US"/>
              <a:t> - Configure Virtual CAN interface vcan0</a:t>
            </a:r>
          </a:p>
          <a:p>
            <a:pPr>
              <a:spcBef>
                <a:spcPts val="2500"/>
              </a:spcBef>
            </a:pPr>
            <a:r>
              <a:rPr lang="en-US" b="1"/>
              <a:t>Step 5: </a:t>
            </a:r>
            <a:r>
              <a:rPr lang="en-US"/>
              <a:t>Install Dependencies (SQLite3)</a:t>
            </a:r>
          </a:p>
          <a:p>
            <a:pPr marL="0" indent="0">
              <a:spcBef>
                <a:spcPts val="2500"/>
              </a:spcBef>
              <a:buFont typeface="Arial" panose="020B0604020202020204" pitchFamily="34" charset="0"/>
              <a:buNone/>
            </a:pPr>
            <a:endParaRPr lang="en-US"/>
          </a:p>
        </p:txBody>
      </p:sp>
      <p:pic>
        <p:nvPicPr>
          <p:cNvPr id="12" name="Picture 11">
            <a:extLst>
              <a:ext uri="{FF2B5EF4-FFF2-40B4-BE49-F238E27FC236}">
                <a16:creationId xmlns:a16="http://schemas.microsoft.com/office/drawing/2014/main" id="{8F9AE321-8EE2-C9C6-3A67-945D274F72CA}"/>
              </a:ext>
            </a:extLst>
          </p:cNvPr>
          <p:cNvPicPr>
            <a:picLocks noChangeAspect="1"/>
          </p:cNvPicPr>
          <p:nvPr/>
        </p:nvPicPr>
        <p:blipFill>
          <a:blip r:embed="rId3"/>
          <a:srcRect b="15557"/>
          <a:stretch/>
        </p:blipFill>
        <p:spPr>
          <a:xfrm>
            <a:off x="6642484" y="1094083"/>
            <a:ext cx="4339313" cy="2615561"/>
          </a:xfrm>
          <a:prstGeom prst="rect">
            <a:avLst/>
          </a:prstGeom>
          <a:ln>
            <a:solidFill>
              <a:schemeClr val="tx1"/>
            </a:solidFill>
          </a:ln>
        </p:spPr>
      </p:pic>
      <p:sp>
        <p:nvSpPr>
          <p:cNvPr id="13" name="TextBox 12">
            <a:extLst>
              <a:ext uri="{FF2B5EF4-FFF2-40B4-BE49-F238E27FC236}">
                <a16:creationId xmlns:a16="http://schemas.microsoft.com/office/drawing/2014/main" id="{012CE055-6BF4-1DC7-66C5-A711A5E169A7}"/>
              </a:ext>
            </a:extLst>
          </p:cNvPr>
          <p:cNvSpPr txBox="1"/>
          <p:nvPr/>
        </p:nvSpPr>
        <p:spPr>
          <a:xfrm>
            <a:off x="6596520" y="3406125"/>
            <a:ext cx="2978550" cy="307777"/>
          </a:xfrm>
          <a:prstGeom prst="rect">
            <a:avLst/>
          </a:prstGeom>
          <a:noFill/>
        </p:spPr>
        <p:txBody>
          <a:bodyPr wrap="square" rtlCol="0">
            <a:spAutoFit/>
          </a:bodyPr>
          <a:lstStyle/>
          <a:p>
            <a:r>
              <a:rPr lang="en-US" sz="1400"/>
              <a:t>4. </a:t>
            </a:r>
            <a:r>
              <a:rPr lang="en-US" sz="1400" err="1"/>
              <a:t>socketCAN</a:t>
            </a:r>
            <a:endParaRPr lang="en-US" sz="1400"/>
          </a:p>
        </p:txBody>
      </p:sp>
    </p:spTree>
    <p:extLst>
      <p:ext uri="{BB962C8B-B14F-4D97-AF65-F5344CB8AC3E}">
        <p14:creationId xmlns:p14="http://schemas.microsoft.com/office/powerpoint/2010/main" val="369863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anim calcmode="lin" valueType="num">
                                      <p:cBhvr>
                                        <p:cTn id="8" dur="250" fill="hold"/>
                                        <p:tgtEl>
                                          <p:spTgt spid="14"/>
                                        </p:tgtEl>
                                        <p:attrNameLst>
                                          <p:attrName>ppt_x</p:attrName>
                                        </p:attrNameLst>
                                      </p:cBhvr>
                                      <p:tavLst>
                                        <p:tav tm="0">
                                          <p:val>
                                            <p:strVal val="#ppt_x"/>
                                          </p:val>
                                        </p:tav>
                                        <p:tav tm="100000">
                                          <p:val>
                                            <p:strVal val="#ppt_x"/>
                                          </p:val>
                                        </p:tav>
                                      </p:tavLst>
                                    </p:anim>
                                    <p:anim calcmode="lin" valueType="num">
                                      <p:cBhvr>
                                        <p:cTn id="9" dur="2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F74CC-C9C4-677C-CA49-E7712A89D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10A68E-61A2-5009-0A81-6ED87124F5C1}"/>
              </a:ext>
            </a:extLst>
          </p:cNvPr>
          <p:cNvSpPr>
            <a:spLocks noGrp="1"/>
          </p:cNvSpPr>
          <p:nvPr>
            <p:ph type="title"/>
          </p:nvPr>
        </p:nvSpPr>
        <p:spPr>
          <a:xfrm>
            <a:off x="296057" y="278114"/>
            <a:ext cx="9922764" cy="692650"/>
          </a:xfrm>
        </p:spPr>
        <p:txBody>
          <a:bodyPr>
            <a:normAutofit fontScale="90000"/>
          </a:bodyPr>
          <a:lstStyle/>
          <a:p>
            <a:pPr algn="ctr"/>
            <a:r>
              <a:rPr lang="en-GB"/>
              <a:t>Generate IDS Tool Transfer Learning </a:t>
            </a:r>
          </a:p>
        </p:txBody>
      </p:sp>
      <p:sp>
        <p:nvSpPr>
          <p:cNvPr id="2" name="TextBox 1">
            <a:extLst>
              <a:ext uri="{FF2B5EF4-FFF2-40B4-BE49-F238E27FC236}">
                <a16:creationId xmlns:a16="http://schemas.microsoft.com/office/drawing/2014/main" id="{EB776230-5C34-C88F-6994-F1490B7A34E4}"/>
              </a:ext>
            </a:extLst>
          </p:cNvPr>
          <p:cNvSpPr txBox="1"/>
          <p:nvPr/>
        </p:nvSpPr>
        <p:spPr>
          <a:xfrm>
            <a:off x="850934" y="1714239"/>
            <a:ext cx="10323094"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ffectLst/>
              </a:rPr>
              <a:t>Key Lessons Learned</a:t>
            </a:r>
          </a:p>
          <a:p>
            <a:r>
              <a:rPr lang="en-US" sz="2800">
                <a:effectLst/>
              </a:rPr>
              <a:t>• scikit-learn pickles are extremely brittle across versions and platforms</a:t>
            </a:r>
          </a:p>
          <a:p>
            <a:r>
              <a:rPr lang="en-US" sz="2800">
                <a:effectLst/>
              </a:rPr>
              <a:t>• </a:t>
            </a:r>
            <a:r>
              <a:rPr lang="en-US" sz="2800" err="1">
                <a:effectLst/>
              </a:rPr>
              <a:t>LabelEncoder</a:t>
            </a:r>
            <a:r>
              <a:rPr lang="en-US" sz="2800">
                <a:effectLst/>
              </a:rPr>
              <a:t> silently maps unseen categories → can destroy detection without raising an error</a:t>
            </a:r>
          </a:p>
          <a:p>
            <a:r>
              <a:rPr lang="en-US" sz="2800">
                <a:effectLst/>
              </a:rPr>
              <a:t>• </a:t>
            </a:r>
            <a:r>
              <a:rPr lang="en-US" sz="2800" err="1">
                <a:effectLst/>
              </a:rPr>
              <a:t>conda</a:t>
            </a:r>
            <a:r>
              <a:rPr lang="en-US" sz="2800">
                <a:effectLst/>
              </a:rPr>
              <a:t>-forge + exact version pinning is the only reliable path</a:t>
            </a:r>
          </a:p>
          <a:p>
            <a:r>
              <a:rPr lang="en-US" sz="2800">
                <a:effectLst/>
              </a:rPr>
              <a:t>• Real embedded ML deployment is full of hidden “gotchas”</a:t>
            </a:r>
          </a:p>
        </p:txBody>
      </p:sp>
    </p:spTree>
    <p:extLst>
      <p:ext uri="{BB962C8B-B14F-4D97-AF65-F5344CB8AC3E}">
        <p14:creationId xmlns:p14="http://schemas.microsoft.com/office/powerpoint/2010/main" val="2096139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75779-CE7E-6D31-0465-0A4D52415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2EB465-2271-F8B0-78A9-CC55E14A15E2}"/>
              </a:ext>
            </a:extLst>
          </p:cNvPr>
          <p:cNvSpPr>
            <a:spLocks noGrp="1"/>
          </p:cNvSpPr>
          <p:nvPr>
            <p:ph type="title"/>
          </p:nvPr>
        </p:nvSpPr>
        <p:spPr>
          <a:xfrm>
            <a:off x="296057" y="278114"/>
            <a:ext cx="9922764" cy="692650"/>
          </a:xfrm>
        </p:spPr>
        <p:txBody>
          <a:bodyPr>
            <a:normAutofit fontScale="90000"/>
          </a:bodyPr>
          <a:lstStyle/>
          <a:p>
            <a:pPr algn="ctr"/>
            <a:r>
              <a:rPr lang="en-GB"/>
              <a:t>Generate IDS Tool Transfer Learning </a:t>
            </a:r>
          </a:p>
        </p:txBody>
      </p:sp>
      <p:sp>
        <p:nvSpPr>
          <p:cNvPr id="2" name="TextBox 1">
            <a:extLst>
              <a:ext uri="{FF2B5EF4-FFF2-40B4-BE49-F238E27FC236}">
                <a16:creationId xmlns:a16="http://schemas.microsoft.com/office/drawing/2014/main" id="{A6DE1172-8E45-0B2C-360F-F11F7412EBC6}"/>
              </a:ext>
            </a:extLst>
          </p:cNvPr>
          <p:cNvSpPr txBox="1"/>
          <p:nvPr/>
        </p:nvSpPr>
        <p:spPr>
          <a:xfrm>
            <a:off x="398462" y="1909352"/>
            <a:ext cx="10433749"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ffectLst/>
              </a:rPr>
              <a:t>What Actually Works Today</a:t>
            </a:r>
          </a:p>
          <a:p>
            <a:pPr marL="457200" indent="-457200">
              <a:buFontTx/>
              <a:buChar char="-"/>
            </a:pPr>
            <a:r>
              <a:rPr lang="en-US" sz="2800">
                <a:effectLst/>
              </a:rPr>
              <a:t>Model successfully trained with scikit-learn 1.2.2 (</a:t>
            </a:r>
            <a:r>
              <a:rPr lang="en-US" sz="2800" err="1">
                <a:effectLst/>
              </a:rPr>
              <a:t>conda</a:t>
            </a:r>
            <a:r>
              <a:rPr lang="en-US" sz="2800">
                <a:effectLst/>
              </a:rPr>
              <a:t>-forge) on Windows</a:t>
            </a:r>
          </a:p>
          <a:p>
            <a:pPr marL="457200" indent="-457200">
              <a:buFontTx/>
              <a:buChar char="-"/>
            </a:pPr>
            <a:r>
              <a:rPr lang="en-US" sz="2800">
                <a:effectLst/>
              </a:rPr>
              <a:t>All 4 .</a:t>
            </a:r>
            <a:r>
              <a:rPr lang="en-US" sz="2800" err="1">
                <a:effectLst/>
              </a:rPr>
              <a:t>pkl</a:t>
            </a:r>
            <a:r>
              <a:rPr lang="en-US" sz="2800">
                <a:effectLst/>
              </a:rPr>
              <a:t> files load without error on Raspberry Pi 3B+</a:t>
            </a:r>
          </a:p>
          <a:p>
            <a:pPr marL="457200" indent="-457200">
              <a:buFontTx/>
              <a:buChar char="-"/>
            </a:pPr>
            <a:r>
              <a:rPr lang="en-US" sz="2800">
                <a:effectLst/>
              </a:rPr>
              <a:t>Inference script runs smoothly</a:t>
            </a:r>
          </a:p>
          <a:p>
            <a:pPr marL="457200" indent="-457200">
              <a:buFontTx/>
              <a:buChar char="-"/>
            </a:pPr>
            <a:r>
              <a:rPr lang="en-US" sz="2800">
                <a:effectLst/>
              </a:rPr>
              <a:t>Correctly parses test_flooding.csv (header skipped, no crashes)</a:t>
            </a:r>
          </a:p>
        </p:txBody>
      </p:sp>
      <p:pic>
        <p:nvPicPr>
          <p:cNvPr id="4" name="Graphic 3" descr="Fireworks outline">
            <a:extLst>
              <a:ext uri="{FF2B5EF4-FFF2-40B4-BE49-F238E27FC236}">
                <a16:creationId xmlns:a16="http://schemas.microsoft.com/office/drawing/2014/main" id="{7295F0D6-BC9B-33E0-C0BD-D90744B2DB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04156" y="40038"/>
            <a:ext cx="2180094" cy="2193010"/>
          </a:xfrm>
          <a:prstGeom prst="rect">
            <a:avLst/>
          </a:prstGeom>
        </p:spPr>
      </p:pic>
    </p:spTree>
    <p:extLst>
      <p:ext uri="{BB962C8B-B14F-4D97-AF65-F5344CB8AC3E}">
        <p14:creationId xmlns:p14="http://schemas.microsoft.com/office/powerpoint/2010/main" val="406965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E94ED-CB79-7E8F-30DC-EA11A35AF6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1E61C87-3E57-2335-7BCB-2D30C50A3061}"/>
              </a:ext>
            </a:extLst>
          </p:cNvPr>
          <p:cNvSpPr>
            <a:spLocks noGrp="1"/>
          </p:cNvSpPr>
          <p:nvPr>
            <p:ph type="title"/>
          </p:nvPr>
        </p:nvSpPr>
        <p:spPr>
          <a:xfrm>
            <a:off x="296057" y="278114"/>
            <a:ext cx="9922764" cy="692650"/>
          </a:xfrm>
        </p:spPr>
        <p:txBody>
          <a:bodyPr>
            <a:normAutofit fontScale="90000"/>
          </a:bodyPr>
          <a:lstStyle/>
          <a:p>
            <a:pPr algn="ctr"/>
            <a:r>
              <a:rPr lang="en-GB"/>
              <a:t>Generate IDS Tool Transfer Learning </a:t>
            </a:r>
          </a:p>
        </p:txBody>
      </p:sp>
      <p:sp>
        <p:nvSpPr>
          <p:cNvPr id="2" name="TextBox 1">
            <a:extLst>
              <a:ext uri="{FF2B5EF4-FFF2-40B4-BE49-F238E27FC236}">
                <a16:creationId xmlns:a16="http://schemas.microsoft.com/office/drawing/2014/main" id="{FC00A0CA-C943-1B64-F3E4-60D9E3393A9D}"/>
              </a:ext>
            </a:extLst>
          </p:cNvPr>
          <p:cNvSpPr txBox="1"/>
          <p:nvPr/>
        </p:nvSpPr>
        <p:spPr>
          <a:xfrm>
            <a:off x="1347019" y="1427346"/>
            <a:ext cx="9252156"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ffectLst/>
              </a:rPr>
              <a:t>Current Limitation </a:t>
            </a:r>
          </a:p>
          <a:p>
            <a:pPr marL="457200" indent="-457200">
              <a:buFontTx/>
              <a:buChar char="-"/>
            </a:pPr>
            <a:r>
              <a:rPr lang="en-US" sz="2800">
                <a:effectLst/>
              </a:rPr>
              <a:t>ID encoding bug not yet fully resolved (despite re-training with correct IDs, inference still shows only id10)</a:t>
            </a:r>
          </a:p>
          <a:p>
            <a:pPr marL="457200" indent="-457200">
              <a:buFontTx/>
              <a:buChar char="-"/>
            </a:pPr>
            <a:r>
              <a:rPr lang="en-US" sz="2800">
                <a:effectLst/>
              </a:rPr>
              <a:t>Possible cause: subtle string mismatch between training and inference</a:t>
            </a:r>
          </a:p>
          <a:p>
            <a:pPr marL="457200" indent="-457200">
              <a:buFontTx/>
              <a:buChar char="-"/>
            </a:pPr>
            <a:r>
              <a:rPr lang="en-US" sz="2800">
                <a:effectLst/>
              </a:rPr>
              <a:t>Detection currently disabled → no ALERT! messages seen</a:t>
            </a:r>
          </a:p>
          <a:p>
            <a:pPr marL="457200" indent="-457200">
              <a:buFontTx/>
              <a:buChar char="-"/>
            </a:pPr>
            <a:r>
              <a:rPr lang="en-US" sz="2800">
                <a:effectLst/>
              </a:rPr>
              <a:t>Fix in progress (debug logging + string normalization)</a:t>
            </a:r>
          </a:p>
        </p:txBody>
      </p:sp>
    </p:spTree>
    <p:extLst>
      <p:ext uri="{BB962C8B-B14F-4D97-AF65-F5344CB8AC3E}">
        <p14:creationId xmlns:p14="http://schemas.microsoft.com/office/powerpoint/2010/main" val="427199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24294-2B4F-951B-8096-BE48CED019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36D927-8911-7E4D-4FE9-1535402B29D6}"/>
              </a:ext>
            </a:extLst>
          </p:cNvPr>
          <p:cNvSpPr>
            <a:spLocks noGrp="1"/>
          </p:cNvSpPr>
          <p:nvPr>
            <p:ph type="title"/>
          </p:nvPr>
        </p:nvSpPr>
        <p:spPr>
          <a:xfrm>
            <a:off x="296057" y="278114"/>
            <a:ext cx="9922764" cy="692650"/>
          </a:xfrm>
        </p:spPr>
        <p:txBody>
          <a:bodyPr>
            <a:normAutofit fontScale="90000"/>
          </a:bodyPr>
          <a:lstStyle/>
          <a:p>
            <a:pPr algn="ctr"/>
            <a:r>
              <a:rPr lang="en-GB"/>
              <a:t>Generate IDS Tool Transfer Learning </a:t>
            </a:r>
          </a:p>
        </p:txBody>
      </p:sp>
      <p:sp>
        <p:nvSpPr>
          <p:cNvPr id="2" name="TextBox 1">
            <a:extLst>
              <a:ext uri="{FF2B5EF4-FFF2-40B4-BE49-F238E27FC236}">
                <a16:creationId xmlns:a16="http://schemas.microsoft.com/office/drawing/2014/main" id="{6F354CEA-9D32-57F7-3F41-F7A02CD8D865}"/>
              </a:ext>
            </a:extLst>
          </p:cNvPr>
          <p:cNvSpPr txBox="1"/>
          <p:nvPr/>
        </p:nvSpPr>
        <p:spPr>
          <a:xfrm>
            <a:off x="850934" y="1714239"/>
            <a:ext cx="10323094"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ffectLst/>
              </a:rPr>
              <a:t>Demo Scope</a:t>
            </a:r>
          </a:p>
          <a:p>
            <a:pPr marL="457200" indent="-457200">
              <a:buFontTx/>
              <a:buChar char="-"/>
            </a:pPr>
            <a:r>
              <a:rPr lang="en-US" sz="2800">
                <a:effectLst/>
              </a:rPr>
              <a:t>Only simulation using test_flooding.csv (via stdin)</a:t>
            </a:r>
          </a:p>
          <a:p>
            <a:pPr marL="457200" indent="-457200">
              <a:buFontTx/>
              <a:buChar char="-"/>
            </a:pPr>
            <a:r>
              <a:rPr lang="en-US" sz="2800">
                <a:effectLst/>
              </a:rPr>
              <a:t>Live CAN interface (python-can, vcan0) not tested yet</a:t>
            </a:r>
          </a:p>
          <a:p>
            <a:pPr marL="457200" indent="-457200">
              <a:buFontTx/>
              <a:buChar char="-"/>
            </a:pPr>
            <a:r>
              <a:rPr lang="en-US" sz="2800">
                <a:effectLst/>
              </a:rPr>
              <a:t>Focus was on solving the entire deployment pipeline</a:t>
            </a:r>
          </a:p>
          <a:p>
            <a:pPr marL="457200" indent="-457200">
              <a:buFontTx/>
              <a:buChar char="-"/>
            </a:pPr>
            <a:endParaRPr lang="en-US" sz="2800"/>
          </a:p>
          <a:p>
            <a:pPr marL="914400" lvl="1" indent="-457200">
              <a:buFont typeface="Courier New"/>
              <a:buChar char="o"/>
            </a:pPr>
            <a:r>
              <a:rPr lang="en-US" sz="2800" b="1"/>
              <a:t>Train IDS on High Compute</a:t>
            </a:r>
            <a:endParaRPr lang="en-US"/>
          </a:p>
          <a:p>
            <a:pPr marL="914400" lvl="1" indent="-457200">
              <a:buFont typeface="Courier New"/>
              <a:buChar char="o"/>
            </a:pPr>
            <a:r>
              <a:rPr lang="en-US" sz="2800" b="1"/>
              <a:t>Transfer and run IDS on Low Compute</a:t>
            </a:r>
          </a:p>
          <a:p>
            <a:pPr marL="914400" lvl="1" indent="-457200">
              <a:buFont typeface="Courier New"/>
              <a:buChar char="o"/>
            </a:pPr>
            <a:r>
              <a:rPr lang="en-US" sz="2800" b="1"/>
              <a:t>This Milestone has been achieved</a:t>
            </a:r>
          </a:p>
        </p:txBody>
      </p:sp>
    </p:spTree>
    <p:extLst>
      <p:ext uri="{BB962C8B-B14F-4D97-AF65-F5344CB8AC3E}">
        <p14:creationId xmlns:p14="http://schemas.microsoft.com/office/powerpoint/2010/main" val="18208246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08C68-507B-98F8-8359-B019704B91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E3AAA0-9259-5B9B-B140-0A8DFC408BDE}"/>
              </a:ext>
            </a:extLst>
          </p:cNvPr>
          <p:cNvSpPr>
            <a:spLocks noGrp="1"/>
          </p:cNvSpPr>
          <p:nvPr>
            <p:ph type="title"/>
          </p:nvPr>
        </p:nvSpPr>
        <p:spPr>
          <a:xfrm>
            <a:off x="296057" y="278114"/>
            <a:ext cx="9922764" cy="692650"/>
          </a:xfrm>
        </p:spPr>
        <p:txBody>
          <a:bodyPr>
            <a:normAutofit fontScale="90000"/>
          </a:bodyPr>
          <a:lstStyle/>
          <a:p>
            <a:pPr algn="ctr"/>
            <a:r>
              <a:rPr lang="en-GB"/>
              <a:t>Generate IDS Tool Transfer Learning </a:t>
            </a:r>
          </a:p>
        </p:txBody>
      </p:sp>
      <p:sp>
        <p:nvSpPr>
          <p:cNvPr id="2" name="TextBox 1">
            <a:extLst>
              <a:ext uri="{FF2B5EF4-FFF2-40B4-BE49-F238E27FC236}">
                <a16:creationId xmlns:a16="http://schemas.microsoft.com/office/drawing/2014/main" id="{80669932-3E8E-9A86-031D-BD8A5B1432FC}"/>
              </a:ext>
            </a:extLst>
          </p:cNvPr>
          <p:cNvSpPr txBox="1"/>
          <p:nvPr/>
        </p:nvSpPr>
        <p:spPr>
          <a:xfrm>
            <a:off x="293041" y="2163275"/>
            <a:ext cx="11656594"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Takeaways</a:t>
            </a:r>
          </a:p>
          <a:p>
            <a:pPr marL="457200" indent="-457200">
              <a:buFontTx/>
              <a:buChar char="-"/>
            </a:pPr>
            <a:r>
              <a:rPr lang="en-US" sz="2800">
                <a:solidFill>
                  <a:srgbClr val="FF0000"/>
                </a:solidFill>
                <a:effectLst/>
              </a:rPr>
              <a:t>complex ML models can run in real time on ultra-low-cost hardware</a:t>
            </a:r>
          </a:p>
          <a:p>
            <a:pPr marL="457200" indent="-457200">
              <a:buFontTx/>
              <a:buChar char="-"/>
            </a:pPr>
            <a:r>
              <a:rPr lang="en-US" sz="2800">
                <a:effectLst/>
              </a:rPr>
              <a:t>Identified and solved major deployment pitfalls (versioning, pickling)</a:t>
            </a:r>
          </a:p>
          <a:p>
            <a:pPr marL="457200" indent="-457200">
              <a:buFontTx/>
              <a:buChar char="-"/>
            </a:pPr>
            <a:r>
              <a:rPr lang="en-US" sz="2800">
                <a:effectLst/>
              </a:rPr>
              <a:t>One critical bug remains (ID encoding) – </a:t>
            </a:r>
            <a:r>
              <a:rPr lang="en-US" sz="2800"/>
              <a:t>needs to</a:t>
            </a:r>
            <a:r>
              <a:rPr lang="en-US" sz="2800">
                <a:effectLst/>
              </a:rPr>
              <a:t> be fixed </a:t>
            </a:r>
          </a:p>
        </p:txBody>
      </p:sp>
    </p:spTree>
    <p:extLst>
      <p:ext uri="{BB962C8B-B14F-4D97-AF65-F5344CB8AC3E}">
        <p14:creationId xmlns:p14="http://schemas.microsoft.com/office/powerpoint/2010/main" val="14248141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34B74-1BDE-6890-A7AF-3C551706FC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8C697DF-26C7-59A6-42D2-7B5C637B0AD5}"/>
              </a:ext>
            </a:extLst>
          </p:cNvPr>
          <p:cNvSpPr>
            <a:spLocks noGrp="1"/>
          </p:cNvSpPr>
          <p:nvPr>
            <p:ph type="title"/>
          </p:nvPr>
        </p:nvSpPr>
        <p:spPr>
          <a:xfrm>
            <a:off x="1088136" y="223163"/>
            <a:ext cx="8467558" cy="627724"/>
          </a:xfrm>
        </p:spPr>
        <p:txBody>
          <a:bodyPr anchor="t">
            <a:normAutofit fontScale="90000"/>
          </a:bodyPr>
          <a:lstStyle/>
          <a:p>
            <a:r>
              <a:rPr lang="en-US"/>
              <a:t>IDS tool versions history</a:t>
            </a:r>
          </a:p>
        </p:txBody>
      </p:sp>
      <p:graphicFrame>
        <p:nvGraphicFramePr>
          <p:cNvPr id="7" name="Content Placeholder 6">
            <a:extLst>
              <a:ext uri="{FF2B5EF4-FFF2-40B4-BE49-F238E27FC236}">
                <a16:creationId xmlns:a16="http://schemas.microsoft.com/office/drawing/2014/main" id="{301EEBC3-88B1-C34F-7823-5FAA240908C0}"/>
              </a:ext>
            </a:extLst>
          </p:cNvPr>
          <p:cNvGraphicFramePr>
            <a:graphicFrameLocks noGrp="1"/>
          </p:cNvGraphicFramePr>
          <p:nvPr>
            <p:ph sz="quarter" idx="13"/>
            <p:extLst>
              <p:ext uri="{D42A27DB-BD31-4B8C-83A1-F6EECF244321}">
                <p14:modId xmlns:p14="http://schemas.microsoft.com/office/powerpoint/2010/main" val="3508499061"/>
              </p:ext>
            </p:extLst>
          </p:nvPr>
        </p:nvGraphicFramePr>
        <p:xfrm>
          <a:off x="611419" y="1275526"/>
          <a:ext cx="11265234" cy="5637480"/>
        </p:xfrm>
        <a:graphic>
          <a:graphicData uri="http://schemas.openxmlformats.org/drawingml/2006/table">
            <a:tbl>
              <a:tblPr firstRow="1" bandRow="1">
                <a:tableStyleId>{5C22544A-7EE6-4342-B048-85BDC9FD1C3A}</a:tableStyleId>
              </a:tblPr>
              <a:tblGrid>
                <a:gridCol w="1035325">
                  <a:extLst>
                    <a:ext uri="{9D8B030D-6E8A-4147-A177-3AD203B41FA5}">
                      <a16:colId xmlns:a16="http://schemas.microsoft.com/office/drawing/2014/main" val="36812403"/>
                    </a:ext>
                  </a:extLst>
                </a:gridCol>
                <a:gridCol w="1015047">
                  <a:extLst>
                    <a:ext uri="{9D8B030D-6E8A-4147-A177-3AD203B41FA5}">
                      <a16:colId xmlns:a16="http://schemas.microsoft.com/office/drawing/2014/main" val="3994810642"/>
                    </a:ext>
                  </a:extLst>
                </a:gridCol>
                <a:gridCol w="3644347">
                  <a:extLst>
                    <a:ext uri="{9D8B030D-6E8A-4147-A177-3AD203B41FA5}">
                      <a16:colId xmlns:a16="http://schemas.microsoft.com/office/drawing/2014/main" val="2464216936"/>
                    </a:ext>
                  </a:extLst>
                </a:gridCol>
                <a:gridCol w="3317466">
                  <a:extLst>
                    <a:ext uri="{9D8B030D-6E8A-4147-A177-3AD203B41FA5}">
                      <a16:colId xmlns:a16="http://schemas.microsoft.com/office/drawing/2014/main" val="470154655"/>
                    </a:ext>
                  </a:extLst>
                </a:gridCol>
                <a:gridCol w="2253049">
                  <a:extLst>
                    <a:ext uri="{9D8B030D-6E8A-4147-A177-3AD203B41FA5}">
                      <a16:colId xmlns:a16="http://schemas.microsoft.com/office/drawing/2014/main" val="2922184514"/>
                    </a:ext>
                  </a:extLst>
                </a:gridCol>
              </a:tblGrid>
              <a:tr h="331304">
                <a:tc>
                  <a:txBody>
                    <a:bodyPr/>
                    <a:lstStyle/>
                    <a:p>
                      <a:pPr algn="ctr">
                        <a:buNone/>
                      </a:pPr>
                      <a:r>
                        <a:rPr lang="en-US" sz="1600"/>
                        <a:t>Version</a:t>
                      </a:r>
                    </a:p>
                  </a:txBody>
                  <a:tcPr marL="45720" marR="45720" anchor="ctr"/>
                </a:tc>
                <a:tc>
                  <a:txBody>
                    <a:bodyPr/>
                    <a:lstStyle/>
                    <a:p>
                      <a:pPr algn="ctr">
                        <a:buNone/>
                      </a:pPr>
                      <a:r>
                        <a:rPr lang="en-US" sz="1600"/>
                        <a:t>Status</a:t>
                      </a:r>
                    </a:p>
                  </a:txBody>
                  <a:tcPr marL="45720" marR="45720" anchor="ctr"/>
                </a:tc>
                <a:tc>
                  <a:txBody>
                    <a:bodyPr/>
                    <a:lstStyle/>
                    <a:p>
                      <a:pPr>
                        <a:buNone/>
                      </a:pPr>
                      <a:r>
                        <a:rPr lang="en-US" sz="1600"/>
                        <a:t>Key Characteristics</a:t>
                      </a:r>
                    </a:p>
                  </a:txBody>
                  <a:tcPr marL="45720" marR="45720" anchor="ctr"/>
                </a:tc>
                <a:tc>
                  <a:txBody>
                    <a:bodyPr/>
                    <a:lstStyle/>
                    <a:p>
                      <a:pPr>
                        <a:buNone/>
                      </a:pPr>
                      <a:r>
                        <a:rPr lang="en-US" sz="1600"/>
                        <a:t>Work Required / Hiccups</a:t>
                      </a:r>
                    </a:p>
                  </a:txBody>
                  <a:tcPr marL="45720" marR="45720" anchor="ctr"/>
                </a:tc>
                <a:tc>
                  <a:txBody>
                    <a:bodyPr/>
                    <a:lstStyle/>
                    <a:p>
                      <a:pPr>
                        <a:buNone/>
                      </a:pPr>
                      <a:r>
                        <a:rPr lang="en-US" sz="1600"/>
                        <a:t>Outcome</a:t>
                      </a:r>
                    </a:p>
                  </a:txBody>
                  <a:tcPr marL="45720" marR="45720" anchor="ctr"/>
                </a:tc>
                <a:extLst>
                  <a:ext uri="{0D108BD9-81ED-4DB2-BD59-A6C34878D82A}">
                    <a16:rowId xmlns:a16="http://schemas.microsoft.com/office/drawing/2014/main" val="1317402224"/>
                  </a:ext>
                </a:extLst>
              </a:tr>
              <a:tr h="593700">
                <a:tc>
                  <a:txBody>
                    <a:bodyPr/>
                    <a:lstStyle/>
                    <a:p>
                      <a:pPr algn="ctr">
                        <a:buNone/>
                      </a:pPr>
                      <a:r>
                        <a:rPr lang="en-US" sz="1600"/>
                        <a:t>IDS v0.1</a:t>
                      </a:r>
                    </a:p>
                  </a:txBody>
                  <a:tcPr marL="45720" marR="45720" anchor="ctr"/>
                </a:tc>
                <a:tc>
                  <a:txBody>
                    <a:bodyPr/>
                    <a:lstStyle/>
                    <a:p>
                      <a:pPr algn="ctr">
                        <a:buNone/>
                      </a:pPr>
                      <a:r>
                        <a:rPr lang="en-US" sz="1600"/>
                        <a:t>Failed</a:t>
                      </a:r>
                    </a:p>
                  </a:txBody>
                  <a:tcPr marL="45720" marR="45720" anchor="ctr"/>
                </a:tc>
                <a:tc>
                  <a:txBody>
                    <a:bodyPr/>
                    <a:lstStyle/>
                    <a:p>
                      <a:pPr>
                        <a:buNone/>
                      </a:pPr>
                      <a:r>
                        <a:rPr lang="en-US" sz="1600"/>
                        <a:t>Original ensemble (IF + OCSVM) trained on Windows with scikit-learn 1.7.x → ~500 MB </a:t>
                      </a:r>
                      <a:r>
                        <a:rPr lang="en-US" sz="1600" err="1"/>
                        <a:t>pkl</a:t>
                      </a:r>
                      <a:endParaRPr lang="en-US" sz="1600"/>
                    </a:p>
                  </a:txBody>
                  <a:tcPr marL="45720" marR="45720" anchor="ctr"/>
                </a:tc>
                <a:tc>
                  <a:txBody>
                    <a:bodyPr/>
                    <a:lstStyle/>
                    <a:p>
                      <a:pPr>
                        <a:buNone/>
                      </a:pPr>
                      <a:r>
                        <a:rPr lang="en-US" sz="1600"/>
                        <a:t>Direct copy to Pi</a:t>
                      </a:r>
                    </a:p>
                  </a:txBody>
                  <a:tcPr marL="45720" marR="45720" anchor="ctr"/>
                </a:tc>
                <a:tc>
                  <a:txBody>
                    <a:bodyPr/>
                    <a:lstStyle/>
                    <a:p>
                      <a:pPr>
                        <a:buNone/>
                      </a:pPr>
                      <a:r>
                        <a:rPr lang="en-US" sz="1600"/>
                        <a:t>node array </a:t>
                      </a:r>
                      <a:r>
                        <a:rPr lang="en-US" sz="1600" err="1"/>
                        <a:t>dtype</a:t>
                      </a:r>
                      <a:r>
                        <a:rPr lang="en-US" sz="1600"/>
                        <a:t> pickle error (version mismatch)</a:t>
                      </a:r>
                    </a:p>
                  </a:txBody>
                  <a:tcPr marL="45720" marR="45720" anchor="ctr"/>
                </a:tc>
                <a:extLst>
                  <a:ext uri="{0D108BD9-81ED-4DB2-BD59-A6C34878D82A}">
                    <a16:rowId xmlns:a16="http://schemas.microsoft.com/office/drawing/2014/main" val="4163695129"/>
                  </a:ext>
                </a:extLst>
              </a:tr>
              <a:tr h="593700">
                <a:tc>
                  <a:txBody>
                    <a:bodyPr/>
                    <a:lstStyle/>
                    <a:p>
                      <a:pPr algn="ctr">
                        <a:buNone/>
                      </a:pPr>
                      <a:r>
                        <a:rPr lang="en-US" sz="1600"/>
                        <a:t>IDS v0.2</a:t>
                      </a:r>
                    </a:p>
                  </a:txBody>
                  <a:tcPr marL="45720" marR="45720" anchor="ctr"/>
                </a:tc>
                <a:tc>
                  <a:txBody>
                    <a:bodyPr/>
                    <a:lstStyle/>
                    <a:p>
                      <a:pPr algn="ctr">
                        <a:buNone/>
                      </a:pPr>
                      <a:r>
                        <a:rPr lang="en-US" sz="1600"/>
                        <a:t>Failed</a:t>
                      </a:r>
                    </a:p>
                  </a:txBody>
                  <a:tcPr marL="45720" marR="45720" anchor="ctr"/>
                </a:tc>
                <a:tc>
                  <a:txBody>
                    <a:bodyPr/>
                    <a:lstStyle/>
                    <a:p>
                      <a:pPr>
                        <a:buNone/>
                      </a:pPr>
                      <a:r>
                        <a:rPr lang="en-US" sz="1600"/>
                        <a:t>Tried ONNX conversion (skl2onnx) → two .</a:t>
                      </a:r>
                      <a:r>
                        <a:rPr lang="en-US" sz="1600" err="1"/>
                        <a:t>onnx</a:t>
                      </a:r>
                      <a:r>
                        <a:rPr lang="en-US" sz="1600"/>
                        <a:t> files</a:t>
                      </a:r>
                    </a:p>
                  </a:txBody>
                  <a:tcPr marL="45720" marR="45720" anchor="ctr"/>
                </a:tc>
                <a:tc>
                  <a:txBody>
                    <a:bodyPr/>
                    <a:lstStyle/>
                    <a:p>
                      <a:pPr>
                        <a:buNone/>
                      </a:pPr>
                      <a:r>
                        <a:rPr lang="en-US" sz="1600"/>
                        <a:t>Missing ARM32 wheels, </a:t>
                      </a:r>
                      <a:r>
                        <a:rPr lang="en-US" sz="1600" err="1"/>
                        <a:t>opset</a:t>
                      </a:r>
                      <a:r>
                        <a:rPr lang="en-US" sz="1600"/>
                        <a:t> errors, </a:t>
                      </a:r>
                      <a:r>
                        <a:rPr lang="en-US" sz="1600" err="1"/>
                        <a:t>zipmap</a:t>
                      </a:r>
                      <a:r>
                        <a:rPr lang="en-US" sz="1600"/>
                        <a:t> error, save() bug</a:t>
                      </a:r>
                    </a:p>
                  </a:txBody>
                  <a:tcPr marL="45720" marR="45720" anchor="ctr"/>
                </a:tc>
                <a:tc>
                  <a:txBody>
                    <a:bodyPr/>
                    <a:lstStyle/>
                    <a:p>
                      <a:pPr>
                        <a:buNone/>
                      </a:pPr>
                      <a:r>
                        <a:rPr lang="en-US" sz="1600"/>
                        <a:t>no working ONNX Runtime on Pi 3B+</a:t>
                      </a:r>
                    </a:p>
                  </a:txBody>
                  <a:tcPr marL="45720" marR="45720" anchor="ctr"/>
                </a:tc>
                <a:extLst>
                  <a:ext uri="{0D108BD9-81ED-4DB2-BD59-A6C34878D82A}">
                    <a16:rowId xmlns:a16="http://schemas.microsoft.com/office/drawing/2014/main" val="1414095747"/>
                  </a:ext>
                </a:extLst>
              </a:tr>
              <a:tr h="593700">
                <a:tc>
                  <a:txBody>
                    <a:bodyPr/>
                    <a:lstStyle/>
                    <a:p>
                      <a:pPr algn="ctr">
                        <a:buNone/>
                      </a:pPr>
                      <a:r>
                        <a:rPr lang="en-US" sz="1600"/>
                        <a:t>IDS v0.3</a:t>
                      </a:r>
                    </a:p>
                  </a:txBody>
                  <a:tcPr marL="45720" marR="45720" anchor="ctr"/>
                </a:tc>
                <a:tc>
                  <a:txBody>
                    <a:bodyPr/>
                    <a:lstStyle/>
                    <a:p>
                      <a:pPr algn="ctr">
                        <a:buNone/>
                      </a:pPr>
                      <a:r>
                        <a:rPr lang="en-US" sz="1600"/>
                        <a:t>Failed</a:t>
                      </a:r>
                    </a:p>
                  </a:txBody>
                  <a:tcPr marL="45720" marR="45720" anchor="ctr"/>
                </a:tc>
                <a:tc>
                  <a:txBody>
                    <a:bodyPr/>
                    <a:lstStyle/>
                    <a:p>
                      <a:pPr>
                        <a:buNone/>
                      </a:pPr>
                      <a:r>
                        <a:rPr lang="en-US" sz="1600"/>
                        <a:t>Lightweight </a:t>
                      </a:r>
                      <a:r>
                        <a:rPr lang="en-US" sz="1600" err="1"/>
                        <a:t>IsolationForest</a:t>
                      </a:r>
                      <a:r>
                        <a:rPr lang="en-US" sz="1600"/>
                        <a:t>-only (</a:t>
                      </a:r>
                      <a:r>
                        <a:rPr lang="en-US" sz="1600" err="1"/>
                        <a:t>max_samples</a:t>
                      </a:r>
                      <a:r>
                        <a:rPr lang="en-US" sz="1600"/>
                        <a:t>=256, 0.08% subsample) → 665 KB model</a:t>
                      </a:r>
                    </a:p>
                  </a:txBody>
                  <a:tcPr marL="45720" marR="45720" anchor="ctr"/>
                </a:tc>
                <a:tc>
                  <a:txBody>
                    <a:bodyPr/>
                    <a:lstStyle/>
                    <a:p>
                      <a:pPr>
                        <a:buNone/>
                      </a:pPr>
                      <a:r>
                        <a:rPr lang="en-US" sz="1600"/>
                        <a:t>Trained with modern scikit-learn → same pickle error</a:t>
                      </a:r>
                    </a:p>
                  </a:txBody>
                  <a:tcPr marL="45720" marR="45720" anchor="ctr"/>
                </a:tc>
                <a:tc>
                  <a:txBody>
                    <a:bodyPr/>
                    <a:lstStyle/>
                    <a:p>
                      <a:pPr>
                        <a:buNone/>
                      </a:pPr>
                      <a:r>
                        <a:rPr lang="en-US" sz="1600"/>
                        <a:t>still version mismatch</a:t>
                      </a:r>
                    </a:p>
                  </a:txBody>
                  <a:tcPr marL="45720" marR="45720" anchor="ctr"/>
                </a:tc>
                <a:extLst>
                  <a:ext uri="{0D108BD9-81ED-4DB2-BD59-A6C34878D82A}">
                    <a16:rowId xmlns:a16="http://schemas.microsoft.com/office/drawing/2014/main" val="1259611669"/>
                  </a:ext>
                </a:extLst>
              </a:tr>
              <a:tr h="593700">
                <a:tc>
                  <a:txBody>
                    <a:bodyPr/>
                    <a:lstStyle/>
                    <a:p>
                      <a:pPr algn="ctr">
                        <a:buNone/>
                      </a:pPr>
                      <a:r>
                        <a:rPr lang="en-US" sz="1600"/>
                        <a:t>IDS v1.0</a:t>
                      </a:r>
                    </a:p>
                  </a:txBody>
                  <a:tcPr marL="45720" marR="45720" anchor="ctr"/>
                </a:tc>
                <a:tc>
                  <a:txBody>
                    <a:bodyPr/>
                    <a:lstStyle/>
                    <a:p>
                      <a:pPr algn="ctr">
                        <a:buNone/>
                      </a:pPr>
                      <a:r>
                        <a:rPr lang="en-US" sz="1600"/>
                        <a:t>Running (w/ bugs)</a:t>
                      </a:r>
                    </a:p>
                  </a:txBody>
                  <a:tcPr marL="45720" marR="45720" anchor="ctr"/>
                </a:tc>
                <a:tc>
                  <a:txBody>
                    <a:bodyPr/>
                    <a:lstStyle/>
                    <a:p>
                      <a:pPr>
                        <a:buNone/>
                      </a:pPr>
                      <a:r>
                        <a:rPr lang="en-US" sz="1600"/>
                        <a:t>Re-trained lightweight IF with scikit-learn 1.2.2 on Windows</a:t>
                      </a:r>
                    </a:p>
                  </a:txBody>
                  <a:tcPr marL="45720" marR="45720" anchor="ctr"/>
                </a:tc>
                <a:tc>
                  <a:txBody>
                    <a:bodyPr/>
                    <a:lstStyle/>
                    <a:p>
                      <a:pPr>
                        <a:buNone/>
                      </a:pPr>
                      <a:r>
                        <a:rPr lang="en-US" sz="1600"/>
                        <a:t>Model loaded, script ran, but all IDs showed as id10 → no alerts</a:t>
                      </a:r>
                    </a:p>
                  </a:txBody>
                  <a:tcPr marL="45720" marR="45720" anchor="ctr"/>
                </a:tc>
                <a:tc>
                  <a:txBody>
                    <a:bodyPr/>
                    <a:lstStyle/>
                    <a:p>
                      <a:pPr>
                        <a:buNone/>
                      </a:pPr>
                      <a:r>
                        <a:rPr lang="en-US" sz="1600"/>
                        <a:t>silent </a:t>
                      </a:r>
                      <a:r>
                        <a:rPr lang="en-US" sz="1600" err="1"/>
                        <a:t>LabelEncoder</a:t>
                      </a:r>
                      <a:r>
                        <a:rPr lang="en-US" sz="1600"/>
                        <a:t> bug (unseen id10 mapped to last class)</a:t>
                      </a:r>
                    </a:p>
                  </a:txBody>
                  <a:tcPr marL="45720" marR="45720" anchor="ctr"/>
                </a:tc>
                <a:extLst>
                  <a:ext uri="{0D108BD9-81ED-4DB2-BD59-A6C34878D82A}">
                    <a16:rowId xmlns:a16="http://schemas.microsoft.com/office/drawing/2014/main" val="3858796177"/>
                  </a:ext>
                </a:extLst>
              </a:tr>
              <a:tr h="593700">
                <a:tc>
                  <a:txBody>
                    <a:bodyPr/>
                    <a:lstStyle/>
                    <a:p>
                      <a:pPr algn="ctr">
                        <a:buNone/>
                      </a:pPr>
                      <a:r>
                        <a:rPr lang="en-US" sz="1600"/>
                        <a:t>IDS v1.1</a:t>
                      </a:r>
                    </a:p>
                  </a:txBody>
                  <a:tcPr marL="45720" marR="45720" anchor="ctr"/>
                </a:tc>
                <a:tc>
                  <a:txBody>
                    <a:bodyPr/>
                    <a:lstStyle/>
                    <a:p>
                      <a:pPr lvl="0" algn="ctr">
                        <a:lnSpc>
                          <a:spcPct val="100000"/>
                        </a:lnSpc>
                        <a:spcBef>
                          <a:spcPts val="0"/>
                        </a:spcBef>
                        <a:spcAft>
                          <a:spcPts val="0"/>
                        </a:spcAft>
                        <a:buNone/>
                      </a:pPr>
                      <a:r>
                        <a:rPr lang="en-US" sz="1600"/>
                        <a:t>Running (w/ bugs)</a:t>
                      </a:r>
                    </a:p>
                  </a:txBody>
                  <a:tcPr marL="45720" marR="45720" anchor="ctr"/>
                </a:tc>
                <a:tc>
                  <a:txBody>
                    <a:bodyPr/>
                    <a:lstStyle/>
                    <a:p>
                      <a:pPr>
                        <a:buNone/>
                      </a:pPr>
                      <a:r>
                        <a:rPr lang="en-US" sz="1600"/>
                        <a:t>Re-trained full ensemble with scikit-learn 1.2.2 + </a:t>
                      </a:r>
                      <a:r>
                        <a:rPr lang="en-US" sz="1600" err="1"/>
                        <a:t>conda</a:t>
                      </a:r>
                      <a:r>
                        <a:rPr lang="en-US" sz="1600"/>
                        <a:t>-forge on Windows</a:t>
                      </a:r>
                    </a:p>
                  </a:txBody>
                  <a:tcPr marL="45720" marR="45720" anchor="ctr"/>
                </a:tc>
                <a:tc>
                  <a:txBody>
                    <a:bodyPr/>
                    <a:lstStyle/>
                    <a:p>
                      <a:pPr>
                        <a:buNone/>
                      </a:pPr>
                      <a:r>
                        <a:rPr lang="en-US" sz="1600"/>
                        <a:t>Model loaded, script ran, but still only id10 in output</a:t>
                      </a:r>
                    </a:p>
                  </a:txBody>
                  <a:tcPr marL="45720" marR="45720" anchor="ctr"/>
                </a:tc>
                <a:tc>
                  <a:txBody>
                    <a:bodyPr/>
                    <a:lstStyle/>
                    <a:p>
                      <a:pPr lvl="0">
                        <a:buNone/>
                      </a:pPr>
                      <a:r>
                        <a:rPr lang="en-US" sz="1600"/>
                        <a:t>Same as v1.0 </a:t>
                      </a:r>
                    </a:p>
                  </a:txBody>
                  <a:tcPr marL="45720" marR="45720" anchor="ctr"/>
                </a:tc>
                <a:extLst>
                  <a:ext uri="{0D108BD9-81ED-4DB2-BD59-A6C34878D82A}">
                    <a16:rowId xmlns:a16="http://schemas.microsoft.com/office/drawing/2014/main" val="457372782"/>
                  </a:ext>
                </a:extLst>
              </a:tr>
              <a:tr h="593700">
                <a:tc>
                  <a:txBody>
                    <a:bodyPr/>
                    <a:lstStyle/>
                    <a:p>
                      <a:pPr algn="ctr">
                        <a:buNone/>
                      </a:pPr>
                      <a:r>
                        <a:rPr lang="en-US" sz="1600"/>
                        <a:t>IDS v1.2</a:t>
                      </a:r>
                    </a:p>
                  </a:txBody>
                  <a:tcPr marL="45720" marR="45720" anchor="ctr"/>
                </a:tc>
                <a:tc>
                  <a:txBody>
                    <a:bodyPr/>
                    <a:lstStyle/>
                    <a:p>
                      <a:pPr lvl="0" algn="ctr">
                        <a:lnSpc>
                          <a:spcPct val="100000"/>
                        </a:lnSpc>
                        <a:spcBef>
                          <a:spcPts val="0"/>
                        </a:spcBef>
                        <a:spcAft>
                          <a:spcPts val="0"/>
                        </a:spcAft>
                        <a:buNone/>
                      </a:pPr>
                      <a:r>
                        <a:rPr lang="en-US" sz="1600"/>
                        <a:t>Running (w/ bugs)</a:t>
                      </a:r>
                    </a:p>
                  </a:txBody>
                  <a:tcPr marL="45720" marR="45720" anchor="ctr"/>
                </a:tc>
                <a:tc>
                  <a:txBody>
                    <a:bodyPr/>
                    <a:lstStyle/>
                    <a:p>
                      <a:pPr>
                        <a:buNone/>
                      </a:pPr>
                      <a:r>
                        <a:rPr lang="en-US" sz="1600"/>
                        <a:t>Multiple script fixes (syntax, header skip, threshold, etc.)</a:t>
                      </a:r>
                    </a:p>
                  </a:txBody>
                  <a:tcPr marL="45720" marR="45720" anchor="ctr"/>
                </a:tc>
                <a:tc>
                  <a:txBody>
                    <a:bodyPr/>
                    <a:lstStyle/>
                    <a:p>
                      <a:pPr>
                        <a:buNone/>
                      </a:pPr>
                      <a:r>
                        <a:rPr lang="en-US" sz="1600"/>
                        <a:t>Still printing only id10 → begins with normal data and shifts to ALERTS for the rest of the data</a:t>
                      </a:r>
                    </a:p>
                  </a:txBody>
                  <a:tcPr marL="45720" marR="45720" anchor="ctr"/>
                </a:tc>
                <a:tc>
                  <a:txBody>
                    <a:bodyPr/>
                    <a:lstStyle/>
                    <a:p>
                      <a:pPr lvl="0">
                        <a:buNone/>
                      </a:pPr>
                      <a:r>
                        <a:rPr lang="en-US" sz="1600"/>
                        <a:t>Same as v1.0 + HIGH False positive rate</a:t>
                      </a:r>
                    </a:p>
                  </a:txBody>
                  <a:tcPr marL="45720" marR="45720" anchor="ctr"/>
                </a:tc>
                <a:extLst>
                  <a:ext uri="{0D108BD9-81ED-4DB2-BD59-A6C34878D82A}">
                    <a16:rowId xmlns:a16="http://schemas.microsoft.com/office/drawing/2014/main" val="1971121977"/>
                  </a:ext>
                </a:extLst>
              </a:tr>
              <a:tr h="593699">
                <a:tc>
                  <a:txBody>
                    <a:bodyPr/>
                    <a:lstStyle/>
                    <a:p>
                      <a:pPr lvl="0" algn="ctr">
                        <a:buNone/>
                      </a:pPr>
                      <a:r>
                        <a:rPr lang="en-US" sz="1600"/>
                        <a:t>IDS Future</a:t>
                      </a:r>
                    </a:p>
                  </a:txBody>
                  <a:tcPr marL="45720" marR="45720" anchor="ctr"/>
                </a:tc>
                <a:tc>
                  <a:txBody>
                    <a:bodyPr/>
                    <a:lstStyle/>
                    <a:p>
                      <a:pPr lvl="0" algn="ctr">
                        <a:lnSpc>
                          <a:spcPct val="100000"/>
                        </a:lnSpc>
                        <a:spcBef>
                          <a:spcPts val="0"/>
                        </a:spcBef>
                        <a:spcAft>
                          <a:spcPts val="0"/>
                        </a:spcAft>
                        <a:buNone/>
                      </a:pPr>
                      <a:r>
                        <a:rPr lang="en-US" sz="1600"/>
                        <a:t>CNN / PoC</a:t>
                      </a:r>
                    </a:p>
                  </a:txBody>
                  <a:tcPr marL="45720" marR="45720" anchor="ctr"/>
                </a:tc>
                <a:tc>
                  <a:txBody>
                    <a:bodyPr/>
                    <a:lstStyle/>
                    <a:p>
                      <a:pPr lvl="0">
                        <a:buNone/>
                      </a:pPr>
                      <a:r>
                        <a:rPr lang="en-US" sz="1600"/>
                        <a:t>New Script, still Python based / based on random test data generated</a:t>
                      </a:r>
                    </a:p>
                  </a:txBody>
                  <a:tcPr marL="45720" marR="45720" anchor="ctr"/>
                </a:tc>
                <a:tc>
                  <a:txBody>
                    <a:bodyPr/>
                    <a:lstStyle/>
                    <a:p>
                      <a:pPr lvl="0">
                        <a:buNone/>
                      </a:pPr>
                      <a:r>
                        <a:rPr lang="en-US" sz="1600"/>
                        <a:t>Have to pre-process the training data to make it consumable for CNN</a:t>
                      </a:r>
                    </a:p>
                  </a:txBody>
                  <a:tcPr marL="45720" marR="45720" anchor="ctr"/>
                </a:tc>
                <a:tc>
                  <a:txBody>
                    <a:bodyPr/>
                    <a:lstStyle/>
                    <a:p>
                      <a:pPr lvl="0">
                        <a:buNone/>
                      </a:pPr>
                      <a:r>
                        <a:rPr lang="en-US" sz="1600"/>
                        <a:t>PoC yielded 0.74</a:t>
                      </a:r>
                    </a:p>
                  </a:txBody>
                  <a:tcPr marL="45720" marR="45720" anchor="ctr"/>
                </a:tc>
                <a:extLst>
                  <a:ext uri="{0D108BD9-81ED-4DB2-BD59-A6C34878D82A}">
                    <a16:rowId xmlns:a16="http://schemas.microsoft.com/office/drawing/2014/main" val="4225308490"/>
                  </a:ext>
                </a:extLst>
              </a:tr>
            </a:tbl>
          </a:graphicData>
        </a:graphic>
      </p:graphicFrame>
    </p:spTree>
    <p:extLst>
      <p:ext uri="{BB962C8B-B14F-4D97-AF65-F5344CB8AC3E}">
        <p14:creationId xmlns:p14="http://schemas.microsoft.com/office/powerpoint/2010/main" val="560691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A472FA-0893-BD87-3442-AA3DFB43680B}"/>
              </a:ext>
            </a:extLst>
          </p:cNvPr>
          <p:cNvSpPr>
            <a:spLocks noGrp="1"/>
          </p:cNvSpPr>
          <p:nvPr>
            <p:ph sz="quarter" idx="13"/>
          </p:nvPr>
        </p:nvSpPr>
        <p:spPr>
          <a:xfrm>
            <a:off x="1088136" y="1230733"/>
            <a:ext cx="9546233" cy="5115203"/>
          </a:xfrm>
        </p:spPr>
        <p:txBody>
          <a:bodyPr vert="horz" lIns="91440" tIns="45720" rIns="91440" bIns="45720" rtlCol="0" anchor="t">
            <a:normAutofit lnSpcReduction="10000"/>
          </a:bodyPr>
          <a:lstStyle/>
          <a:p>
            <a:r>
              <a:rPr lang="en-US" sz="2800">
                <a:ea typeface="+mn-lt"/>
                <a:cs typeface="+mn-lt"/>
              </a:rPr>
              <a:t>Bugs persist:</a:t>
            </a:r>
          </a:p>
          <a:p>
            <a:pPr lvl="1">
              <a:buFont typeface="Courier New"/>
              <a:buChar char="o"/>
            </a:pPr>
            <a:r>
              <a:rPr lang="en-US" sz="2400">
                <a:ea typeface="+mn-lt"/>
                <a:cs typeface="+mn-lt"/>
              </a:rPr>
              <a:t>Persistent “ID = id10” bug – despite working on fix the encoder, every message is mapped to a single ID</a:t>
            </a:r>
          </a:p>
          <a:p>
            <a:pPr lvl="1">
              <a:buFont typeface="Courier New"/>
              <a:buChar char="o"/>
            </a:pPr>
            <a:r>
              <a:rPr lang="en-US" sz="2400">
                <a:ea typeface="+mn-lt"/>
                <a:cs typeface="+mn-lt"/>
              </a:rPr>
              <a:t>No ALERTs – model outputs constant score → attack never detected</a:t>
            </a:r>
          </a:p>
          <a:p>
            <a:pPr lvl="1">
              <a:buFont typeface="Courier New"/>
              <a:buChar char="o"/>
            </a:pPr>
            <a:r>
              <a:rPr lang="en-US" sz="2400">
                <a:ea typeface="+mn-lt"/>
                <a:cs typeface="+mn-lt"/>
              </a:rPr>
              <a:t>Root cause never fully eliminated</a:t>
            </a:r>
            <a:endParaRPr lang="en-US" sz="2400"/>
          </a:p>
          <a:p>
            <a:pPr lvl="1">
              <a:buFont typeface="Courier New"/>
              <a:buChar char="o"/>
            </a:pPr>
            <a:endParaRPr lang="en-US" sz="2400">
              <a:ea typeface="+mn-lt"/>
              <a:cs typeface="+mn-lt"/>
            </a:endParaRPr>
          </a:p>
          <a:p>
            <a:pPr marL="274320" lvl="1" indent="0">
              <a:buNone/>
            </a:pPr>
            <a:r>
              <a:rPr lang="en-US" sz="2400" i="1">
                <a:solidFill>
                  <a:srgbClr val="FF0000"/>
                </a:solidFill>
                <a:ea typeface="+mn-lt"/>
                <a:cs typeface="+mn-lt"/>
              </a:rPr>
              <a:t>This project proved that getting a complex ML model to run correctly on a $35 computer is possible — but the fine tuning for reliability can increase costs substantially</a:t>
            </a:r>
            <a:endParaRPr lang="en-US" sz="2400" i="1">
              <a:solidFill>
                <a:srgbClr val="FF0000"/>
              </a:solidFill>
            </a:endParaRPr>
          </a:p>
          <a:p>
            <a:endParaRPr lang="en-US" sz="2800"/>
          </a:p>
        </p:txBody>
      </p:sp>
      <p:sp>
        <p:nvSpPr>
          <p:cNvPr id="3" name="Title 2">
            <a:extLst>
              <a:ext uri="{FF2B5EF4-FFF2-40B4-BE49-F238E27FC236}">
                <a16:creationId xmlns:a16="http://schemas.microsoft.com/office/drawing/2014/main" id="{0AAB67FB-E3BE-C2DE-1372-6EFB3643D538}"/>
              </a:ext>
            </a:extLst>
          </p:cNvPr>
          <p:cNvSpPr>
            <a:spLocks noGrp="1"/>
          </p:cNvSpPr>
          <p:nvPr>
            <p:ph type="title"/>
          </p:nvPr>
        </p:nvSpPr>
        <p:spPr>
          <a:xfrm>
            <a:off x="1088136" y="223164"/>
            <a:ext cx="8467558" cy="2429749"/>
          </a:xfrm>
        </p:spPr>
        <p:txBody>
          <a:bodyPr/>
          <a:lstStyle/>
          <a:p>
            <a:r>
              <a:rPr lang="en-US"/>
              <a:t>Latest work on IDS tool in Pi</a:t>
            </a:r>
          </a:p>
        </p:txBody>
      </p:sp>
    </p:spTree>
    <p:extLst>
      <p:ext uri="{BB962C8B-B14F-4D97-AF65-F5344CB8AC3E}">
        <p14:creationId xmlns:p14="http://schemas.microsoft.com/office/powerpoint/2010/main" val="9508677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A7206-494E-0652-24B0-8B2B256A27E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3C18727-3477-05C5-CD04-E81ECD4B4B68}"/>
              </a:ext>
            </a:extLst>
          </p:cNvPr>
          <p:cNvSpPr>
            <a:spLocks noGrp="1"/>
          </p:cNvSpPr>
          <p:nvPr>
            <p:ph type="ctrTitle"/>
          </p:nvPr>
        </p:nvSpPr>
        <p:spPr>
          <a:xfrm>
            <a:off x="1088136" y="1664208"/>
            <a:ext cx="10570464" cy="4626864"/>
          </a:xfrm>
        </p:spPr>
        <p:txBody>
          <a:bodyPr anchor="ctr">
            <a:normAutofit/>
          </a:bodyPr>
          <a:lstStyle/>
          <a:p>
            <a:r>
              <a:rPr lang="en-US"/>
              <a:t>FUTURE WORK</a:t>
            </a:r>
          </a:p>
        </p:txBody>
      </p:sp>
    </p:spTree>
    <p:extLst>
      <p:ext uri="{BB962C8B-B14F-4D97-AF65-F5344CB8AC3E}">
        <p14:creationId xmlns:p14="http://schemas.microsoft.com/office/powerpoint/2010/main" val="327109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7D462-5A69-339A-896D-1899CD2BEFA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72D342-FFE5-99F5-007F-7C82408398DF}"/>
              </a:ext>
            </a:extLst>
          </p:cNvPr>
          <p:cNvSpPr>
            <a:spLocks noGrp="1"/>
          </p:cNvSpPr>
          <p:nvPr>
            <p:ph type="title"/>
          </p:nvPr>
        </p:nvSpPr>
        <p:spPr>
          <a:xfrm>
            <a:off x="296057" y="278114"/>
            <a:ext cx="9922764" cy="692650"/>
          </a:xfrm>
        </p:spPr>
        <p:txBody>
          <a:bodyPr>
            <a:normAutofit/>
          </a:bodyPr>
          <a:lstStyle/>
          <a:p>
            <a:r>
              <a:rPr lang="en-GB"/>
              <a:t>Overall improvements expected</a:t>
            </a:r>
          </a:p>
        </p:txBody>
      </p:sp>
      <p:sp>
        <p:nvSpPr>
          <p:cNvPr id="2" name="TextBox 1">
            <a:extLst>
              <a:ext uri="{FF2B5EF4-FFF2-40B4-BE49-F238E27FC236}">
                <a16:creationId xmlns:a16="http://schemas.microsoft.com/office/drawing/2014/main" id="{4A9436B2-DB0E-EB79-9B35-B11B363FC2B5}"/>
              </a:ext>
            </a:extLst>
          </p:cNvPr>
          <p:cNvSpPr txBox="1"/>
          <p:nvPr/>
        </p:nvSpPr>
        <p:spPr>
          <a:xfrm>
            <a:off x="613428" y="1357979"/>
            <a:ext cx="10323094" cy="45413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panose="020B0504020202020204" pitchFamily="34" charset="0"/>
              <a:buChar char="•"/>
            </a:pPr>
            <a:r>
              <a:rPr lang="en-US" sz="2800"/>
              <a:t>Keep Improving the F-Score</a:t>
            </a:r>
          </a:p>
          <a:p>
            <a:pPr marL="285750" indent="-285750">
              <a:lnSpc>
                <a:spcPct val="150000"/>
              </a:lnSpc>
              <a:buFont typeface="Arial" panose="020B0504020202020204" pitchFamily="34" charset="0"/>
              <a:buChar char="•"/>
            </a:pPr>
            <a:r>
              <a:rPr lang="en-US" sz="2800"/>
              <a:t>Get More attack scenario data</a:t>
            </a:r>
          </a:p>
          <a:p>
            <a:pPr marL="285750" indent="-285750">
              <a:lnSpc>
                <a:spcPct val="150000"/>
              </a:lnSpc>
              <a:buFont typeface="Arial" panose="020B0504020202020204" pitchFamily="34" charset="0"/>
              <a:buChar char="•"/>
            </a:pPr>
            <a:r>
              <a:rPr lang="en-US" sz="2800"/>
              <a:t>Train with more data / run longer runs with CNN</a:t>
            </a:r>
          </a:p>
          <a:p>
            <a:pPr marL="285750" indent="-285750">
              <a:lnSpc>
                <a:spcPct val="150000"/>
              </a:lnSpc>
              <a:buFont typeface="Arial" panose="020B0504020202020204" pitchFamily="34" charset="0"/>
              <a:buChar char="•"/>
            </a:pPr>
            <a:r>
              <a:rPr lang="en-US" sz="2800"/>
              <a:t>Establish an automated pipeline to train, test, and deploy </a:t>
            </a:r>
          </a:p>
          <a:p>
            <a:pPr marL="285750" indent="-285750">
              <a:lnSpc>
                <a:spcPct val="150000"/>
              </a:lnSpc>
              <a:buFont typeface="Arial" panose="020B0504020202020204" pitchFamily="34" charset="0"/>
              <a:buChar char="•"/>
            </a:pPr>
            <a:r>
              <a:rPr lang="en-US" sz="2800"/>
              <a:t>Fix Runtime bugs of the created IDS tool</a:t>
            </a:r>
          </a:p>
          <a:p>
            <a:pPr marL="285750" indent="-285750">
              <a:lnSpc>
                <a:spcPct val="150000"/>
              </a:lnSpc>
              <a:buFont typeface="Arial" panose="020B0504020202020204" pitchFamily="34" charset="0"/>
              <a:buChar char="•"/>
            </a:pPr>
            <a:r>
              <a:rPr lang="en-US" sz="2800"/>
              <a:t>Demonstrate live detection on virtual CAN bus (vcan0)</a:t>
            </a:r>
          </a:p>
          <a:p>
            <a:pPr marL="285750" indent="-285750">
              <a:lnSpc>
                <a:spcPct val="150000"/>
              </a:lnSpc>
              <a:buFont typeface="Arial" panose="020B0504020202020204" pitchFamily="34" charset="0"/>
              <a:buChar char="•"/>
            </a:pPr>
            <a:r>
              <a:rPr lang="en-US" sz="2800"/>
              <a:t>Feed </a:t>
            </a:r>
          </a:p>
        </p:txBody>
      </p:sp>
    </p:spTree>
    <p:extLst>
      <p:ext uri="{BB962C8B-B14F-4D97-AF65-F5344CB8AC3E}">
        <p14:creationId xmlns:p14="http://schemas.microsoft.com/office/powerpoint/2010/main" val="3800019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E9EF9D-C15D-CC0F-5C10-92D1179678E6}"/>
              </a:ext>
            </a:extLst>
          </p:cNvPr>
          <p:cNvSpPr>
            <a:spLocks noGrp="1"/>
          </p:cNvSpPr>
          <p:nvPr>
            <p:ph idx="1"/>
          </p:nvPr>
        </p:nvSpPr>
        <p:spPr>
          <a:xfrm>
            <a:off x="847504" y="1014619"/>
            <a:ext cx="10951206" cy="5641725"/>
          </a:xfrm>
        </p:spPr>
        <p:txBody>
          <a:bodyPr vert="horz" lIns="91440" tIns="45720" rIns="91440" bIns="45720" rtlCol="0" anchor="t">
            <a:normAutofit fontScale="92500" lnSpcReduction="20000"/>
          </a:bodyPr>
          <a:lstStyle/>
          <a:p>
            <a:pPr marL="285750" indent="-285750">
              <a:buFont typeface="Arial" panose="020B0504020202020204" pitchFamily="34" charset="0"/>
              <a:buChar char="•"/>
            </a:pPr>
            <a:r>
              <a:rPr lang="en-US"/>
              <a:t>Evaluating the model we have created</a:t>
            </a:r>
          </a:p>
          <a:p>
            <a:pPr marL="285750" indent="-285750">
              <a:buFont typeface="Arial" panose="020B0504020202020204" pitchFamily="34" charset="0"/>
              <a:buChar char="•"/>
            </a:pPr>
            <a:r>
              <a:rPr lang="en-US">
                <a:ea typeface="+mn-lt"/>
                <a:cs typeface="+mn-lt"/>
                <a:hlinkClick r:id="rId2"/>
              </a:rPr>
              <a:t>https://codesignal.com/learn/courses/time-series-forecasting-with-lstms/lessons/evaluating-and-visualizing-lstm-model-performance</a:t>
            </a:r>
            <a:endParaRPr lang="en-US"/>
          </a:p>
          <a:p>
            <a:pPr marL="285750" indent="-285750">
              <a:buFont typeface="Arial" panose="020B0504020202020204" pitchFamily="34" charset="0"/>
              <a:buChar char="•"/>
            </a:pPr>
            <a:r>
              <a:rPr lang="en-US"/>
              <a:t>Modifying Thresholds and Ensembles</a:t>
            </a:r>
          </a:p>
          <a:p>
            <a:pPr marL="285750" indent="-285750">
              <a:buFont typeface="Arial" panose="020B0504020202020204" pitchFamily="34" charset="0"/>
              <a:buChar char="•"/>
            </a:pPr>
            <a:r>
              <a:rPr lang="en-US"/>
              <a:t>Understanding the data to better determine features, to drive the most optimal ensemble</a:t>
            </a:r>
          </a:p>
          <a:p>
            <a:pPr marL="285750" indent="-285750">
              <a:buFont typeface="Arial" panose="020B0504020202020204" pitchFamily="34" charset="0"/>
              <a:buChar char="•"/>
            </a:pPr>
            <a:r>
              <a:rPr lang="en-US"/>
              <a:t>Run training runs over and over again by modifying the thresholds and features</a:t>
            </a:r>
          </a:p>
          <a:p>
            <a:pPr marL="285750" indent="-285750">
              <a:buFont typeface="Arial" panose="020B0504020202020204" pitchFamily="34" charset="0"/>
              <a:buChar char="•"/>
            </a:pPr>
            <a:r>
              <a:rPr lang="en-US"/>
              <a:t>Try other Training methods</a:t>
            </a:r>
          </a:p>
          <a:p>
            <a:pPr>
              <a:buFont typeface="Arial" panose="020B0504020202020204" pitchFamily="34" charset="0"/>
              <a:buChar char="•"/>
            </a:pPr>
            <a:r>
              <a:rPr lang="en-US">
                <a:ea typeface="+mn-lt"/>
                <a:cs typeface="+mn-lt"/>
              </a:rPr>
              <a:t> </a:t>
            </a:r>
            <a:r>
              <a:rPr lang="en-US" b="1">
                <a:ea typeface="+mn-lt"/>
                <a:cs typeface="+mn-lt"/>
              </a:rPr>
              <a:t>Convolutional Neural Networks (CNNs):</a:t>
            </a:r>
            <a:r>
              <a:rPr lang="en-US">
                <a:ea typeface="+mn-lt"/>
                <a:cs typeface="+mn-lt"/>
              </a:rPr>
              <a:t> Although primarily known for computer vision, CNNs can also be used. CAN data can be transformed into an image-like format, allowing CNNs to identify spatial features that may indicate an anomaly</a:t>
            </a:r>
          </a:p>
          <a:p>
            <a:pPr lvl="1" indent="0">
              <a:buFont typeface="Courier New" panose="020B0504020202020204" pitchFamily="34" charset="0"/>
              <a:buChar char="o"/>
            </a:pPr>
            <a:r>
              <a:rPr lang="en-US"/>
              <a:t>If we "understand" the data, and create channels for each sensor</a:t>
            </a:r>
          </a:p>
          <a:p>
            <a:pPr lvl="2" indent="0">
              <a:buFont typeface="Wingdings" panose="020B0504020202020204" pitchFamily="34" charset="0"/>
              <a:buChar char="§"/>
            </a:pPr>
            <a:r>
              <a:rPr lang="en-US"/>
              <a:t>This requires the training data to be transformed and grouped by sensor</a:t>
            </a:r>
          </a:p>
          <a:p>
            <a:pPr lvl="2" indent="0">
              <a:buFont typeface="Wingdings" panose="020B0504020202020204" pitchFamily="34" charset="0"/>
              <a:buChar char="§"/>
            </a:pPr>
            <a:r>
              <a:rPr lang="en-US" b="1">
                <a:ea typeface="+mn-lt"/>
                <a:cs typeface="+mn-lt"/>
              </a:rPr>
              <a:t> Use a DBC </a:t>
            </a:r>
            <a:r>
              <a:rPr lang="en-US">
                <a:ea typeface="+mn-lt"/>
                <a:cs typeface="+mn-lt"/>
              </a:rPr>
              <a:t>A DBC file contains the rules for how data bytes within a message ID correspond to a specific physical signal (e.g., Speed, PRNDL). Use this file to decode the raw data bytes into engineering units</a:t>
            </a:r>
          </a:p>
          <a:p>
            <a:pPr lvl="2" indent="0">
              <a:buFont typeface="Wingdings" panose="020B0504020202020204" pitchFamily="34" charset="0"/>
              <a:buChar char="§"/>
            </a:pPr>
            <a:r>
              <a:rPr lang="en-US"/>
              <a:t>Resample the data, normalize, fill the gaps and re-train</a:t>
            </a:r>
          </a:p>
          <a:p>
            <a:pPr lvl="2" indent="0">
              <a:buFont typeface="Wingdings" panose="020B0504020202020204" pitchFamily="34" charset="0"/>
              <a:buChar char="§"/>
            </a:pPr>
            <a:r>
              <a:rPr lang="en-US"/>
              <a:t>F-score increased to 0.73 with randomly generated data – but not sure if it will work with SynCAN</a:t>
            </a:r>
          </a:p>
        </p:txBody>
      </p:sp>
      <p:sp>
        <p:nvSpPr>
          <p:cNvPr id="3" name="Title 2">
            <a:extLst>
              <a:ext uri="{FF2B5EF4-FFF2-40B4-BE49-F238E27FC236}">
                <a16:creationId xmlns:a16="http://schemas.microsoft.com/office/drawing/2014/main" id="{2F634FD5-1C5B-EE6D-069A-D6D036F6C826}"/>
              </a:ext>
            </a:extLst>
          </p:cNvPr>
          <p:cNvSpPr>
            <a:spLocks noGrp="1"/>
          </p:cNvSpPr>
          <p:nvPr>
            <p:ph type="title"/>
          </p:nvPr>
        </p:nvSpPr>
        <p:spPr>
          <a:xfrm>
            <a:off x="847504" y="201655"/>
            <a:ext cx="9922764" cy="812965"/>
          </a:xfrm>
        </p:spPr>
        <p:txBody>
          <a:bodyPr/>
          <a:lstStyle/>
          <a:p>
            <a:r>
              <a:rPr lang="en-US"/>
              <a:t>F-Scores improvement</a:t>
            </a:r>
          </a:p>
        </p:txBody>
      </p:sp>
    </p:spTree>
    <p:extLst>
      <p:ext uri="{BB962C8B-B14F-4D97-AF65-F5344CB8AC3E}">
        <p14:creationId xmlns:p14="http://schemas.microsoft.com/office/powerpoint/2010/main" val="1226407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F2ECF-6AAC-A632-EE5F-B20307ECC07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1DDBF01-EC63-D506-0AEF-F7AC9E655972}"/>
              </a:ext>
            </a:extLst>
          </p:cNvPr>
          <p:cNvSpPr>
            <a:spLocks noGrp="1"/>
          </p:cNvSpPr>
          <p:nvPr>
            <p:ph type="title"/>
          </p:nvPr>
        </p:nvSpPr>
        <p:spPr>
          <a:xfrm>
            <a:off x="1088136" y="263969"/>
            <a:ext cx="8633834" cy="641805"/>
          </a:xfrm>
        </p:spPr>
        <p:txBody>
          <a:bodyPr>
            <a:normAutofit/>
          </a:bodyPr>
          <a:lstStyle/>
          <a:p>
            <a:r>
              <a:rPr lang="en-US" sz="2800"/>
              <a:t>IDS Data Sources</a:t>
            </a:r>
            <a:endParaRPr lang="en-US"/>
          </a:p>
        </p:txBody>
      </p:sp>
      <p:graphicFrame>
        <p:nvGraphicFramePr>
          <p:cNvPr id="5" name="Table 4">
            <a:extLst>
              <a:ext uri="{FF2B5EF4-FFF2-40B4-BE49-F238E27FC236}">
                <a16:creationId xmlns:a16="http://schemas.microsoft.com/office/drawing/2014/main" id="{2E004B0B-A0C7-1441-DD05-F744E1F6B302}"/>
              </a:ext>
            </a:extLst>
          </p:cNvPr>
          <p:cNvGraphicFramePr>
            <a:graphicFrameLocks noGrp="1"/>
          </p:cNvGraphicFramePr>
          <p:nvPr>
            <p:extLst>
              <p:ext uri="{D42A27DB-BD31-4B8C-83A1-F6EECF244321}">
                <p14:modId xmlns:p14="http://schemas.microsoft.com/office/powerpoint/2010/main" val="3475301023"/>
              </p:ext>
            </p:extLst>
          </p:nvPr>
        </p:nvGraphicFramePr>
        <p:xfrm>
          <a:off x="438150" y="933450"/>
          <a:ext cx="11315700" cy="4991100"/>
        </p:xfrm>
        <a:graphic>
          <a:graphicData uri="http://schemas.openxmlformats.org/drawingml/2006/table">
            <a:tbl>
              <a:tblPr bandRow="1">
                <a:tableStyleId>{5C22544A-7EE6-4342-B048-85BDC9FD1C3A}</a:tableStyleId>
              </a:tblPr>
              <a:tblGrid>
                <a:gridCol w="314325">
                  <a:extLst>
                    <a:ext uri="{9D8B030D-6E8A-4147-A177-3AD203B41FA5}">
                      <a16:colId xmlns:a16="http://schemas.microsoft.com/office/drawing/2014/main" val="2534106427"/>
                    </a:ext>
                  </a:extLst>
                </a:gridCol>
                <a:gridCol w="2809875">
                  <a:extLst>
                    <a:ext uri="{9D8B030D-6E8A-4147-A177-3AD203B41FA5}">
                      <a16:colId xmlns:a16="http://schemas.microsoft.com/office/drawing/2014/main" val="2093555985"/>
                    </a:ext>
                  </a:extLst>
                </a:gridCol>
                <a:gridCol w="2809875">
                  <a:extLst>
                    <a:ext uri="{9D8B030D-6E8A-4147-A177-3AD203B41FA5}">
                      <a16:colId xmlns:a16="http://schemas.microsoft.com/office/drawing/2014/main" val="2257598646"/>
                    </a:ext>
                  </a:extLst>
                </a:gridCol>
                <a:gridCol w="1276350">
                  <a:extLst>
                    <a:ext uri="{9D8B030D-6E8A-4147-A177-3AD203B41FA5}">
                      <a16:colId xmlns:a16="http://schemas.microsoft.com/office/drawing/2014/main" val="3023878255"/>
                    </a:ext>
                  </a:extLst>
                </a:gridCol>
                <a:gridCol w="590550">
                  <a:extLst>
                    <a:ext uri="{9D8B030D-6E8A-4147-A177-3AD203B41FA5}">
                      <a16:colId xmlns:a16="http://schemas.microsoft.com/office/drawing/2014/main" val="189187074"/>
                    </a:ext>
                  </a:extLst>
                </a:gridCol>
                <a:gridCol w="3514725">
                  <a:extLst>
                    <a:ext uri="{9D8B030D-6E8A-4147-A177-3AD203B41FA5}">
                      <a16:colId xmlns:a16="http://schemas.microsoft.com/office/drawing/2014/main" val="1669388386"/>
                    </a:ext>
                  </a:extLst>
                </a:gridCol>
              </a:tblGrid>
              <a:tr h="495300">
                <a:tc>
                  <a:txBody>
                    <a:bodyPr/>
                    <a:lstStyle/>
                    <a:p>
                      <a:pPr fontAlgn="ctr">
                        <a:buNone/>
                      </a:pPr>
                      <a:endParaRPr lang="en-GB">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19298" cap="flat" cmpd="sng" algn="ctr">
                      <a:solidFill>
                        <a:srgbClr val="AC9F39"/>
                      </a:solidFill>
                      <a:prstDash val="solid"/>
                      <a:round/>
                      <a:headEnd type="none" w="med" len="med"/>
                      <a:tailEnd type="none" w="med" len="med"/>
                    </a:lnB>
                    <a:noFill/>
                  </a:tcPr>
                </a:tc>
                <a:tc>
                  <a:txBody>
                    <a:bodyPr/>
                    <a:lstStyle/>
                    <a:p>
                      <a:pPr algn="l" fontAlgn="base">
                        <a:lnSpc>
                          <a:spcPts val="1560"/>
                        </a:lnSpc>
                        <a:buNone/>
                      </a:pPr>
                      <a:r>
                        <a:rPr lang="en-GB" sz="1300" b="1" i="0">
                          <a:solidFill>
                            <a:srgbClr val="000000"/>
                          </a:solidFill>
                          <a:effectLst/>
                          <a:latin typeface="Neue Haas Grotesk Text Pro"/>
                        </a:rPr>
                        <a:t>Dataset</a:t>
                      </a:r>
                      <a:endParaRPr lang="en-GB" b="1"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19298" cap="flat" cmpd="sng" algn="ctr">
                      <a:solidFill>
                        <a:srgbClr val="AC9F39"/>
                      </a:solidFill>
                      <a:prstDash val="solid"/>
                      <a:round/>
                      <a:headEnd type="none" w="med" len="med"/>
                      <a:tailEnd type="none" w="med" len="med"/>
                    </a:lnB>
                    <a:noFill/>
                  </a:tcPr>
                </a:tc>
                <a:tc>
                  <a:txBody>
                    <a:bodyPr/>
                    <a:lstStyle/>
                    <a:p>
                      <a:pPr fontAlgn="ctr">
                        <a:buNone/>
                      </a:pPr>
                      <a:endParaRPr lang="en-GB">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19298"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1" i="0">
                          <a:solidFill>
                            <a:srgbClr val="000000"/>
                          </a:solidFill>
                          <a:effectLst/>
                          <a:latin typeface="Neue Haas Grotesk Text Pro"/>
                        </a:rPr>
                        <a:t>Organization</a:t>
                      </a:r>
                      <a:endParaRPr lang="en-GB" b="1"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19298"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1" i="0">
                          <a:solidFill>
                            <a:srgbClr val="000000"/>
                          </a:solidFill>
                          <a:effectLst/>
                          <a:latin typeface="Neue Haas Grotesk Text Pro"/>
                        </a:rPr>
                        <a:t>Year</a:t>
                      </a:r>
                      <a:endParaRPr lang="en-GB" b="1"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19298" cap="flat" cmpd="sng" algn="ctr">
                      <a:solidFill>
                        <a:srgbClr val="AC9F39"/>
                      </a:solidFill>
                      <a:prstDash val="solid"/>
                      <a:round/>
                      <a:headEnd type="none" w="med" len="med"/>
                      <a:tailEnd type="none" w="med" len="med"/>
                    </a:lnB>
                    <a:noFill/>
                  </a:tcPr>
                </a:tc>
                <a:tc>
                  <a:txBody>
                    <a:bodyPr/>
                    <a:lstStyle/>
                    <a:p>
                      <a:pPr algn="l" fontAlgn="base">
                        <a:lnSpc>
                          <a:spcPts val="1560"/>
                        </a:lnSpc>
                        <a:buNone/>
                      </a:pPr>
                      <a:r>
                        <a:rPr lang="en-GB" sz="1300" b="1" i="0">
                          <a:solidFill>
                            <a:srgbClr val="000000"/>
                          </a:solidFill>
                          <a:effectLst/>
                          <a:latin typeface="Neue Haas Grotesk Text Pro"/>
                        </a:rPr>
                        <a:t>Dataset URL</a:t>
                      </a:r>
                      <a:endParaRPr lang="en-GB" b="1"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19298" cap="flat" cmpd="sng" algn="ctr">
                      <a:solidFill>
                        <a:srgbClr val="AC9F39"/>
                      </a:solidFill>
                      <a:prstDash val="solid"/>
                      <a:round/>
                      <a:headEnd type="none" w="med" len="med"/>
                      <a:tailEnd type="none" w="med" len="med"/>
                    </a:lnB>
                    <a:noFill/>
                  </a:tcPr>
                </a:tc>
                <a:extLst>
                  <a:ext uri="{0D108BD9-81ED-4DB2-BD59-A6C34878D82A}">
                    <a16:rowId xmlns:a16="http://schemas.microsoft.com/office/drawing/2014/main" val="2654589285"/>
                  </a:ext>
                </a:extLst>
              </a:tr>
              <a:tr h="695325">
                <a:tc>
                  <a:txBody>
                    <a:bodyPr/>
                    <a:lstStyle/>
                    <a:p>
                      <a:pPr algn="l" fontAlgn="base">
                        <a:lnSpc>
                          <a:spcPts val="1560"/>
                        </a:lnSpc>
                        <a:buNone/>
                      </a:pPr>
                      <a:r>
                        <a:rPr lang="en-GB" sz="1300" b="0" i="0">
                          <a:solidFill>
                            <a:srgbClr val="000000"/>
                          </a:solidFill>
                          <a:effectLst/>
                          <a:latin typeface="Neue Haas Grotesk Text Pro"/>
                        </a:rPr>
                        <a:t>1</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19298"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base">
                        <a:lnSpc>
                          <a:spcPts val="1560"/>
                        </a:lnSpc>
                        <a:buNone/>
                      </a:pPr>
                      <a:r>
                        <a:rPr lang="en-GB" sz="1300" b="0" i="0">
                          <a:solidFill>
                            <a:srgbClr val="000000"/>
                          </a:solidFill>
                          <a:effectLst/>
                          <a:latin typeface="Neue Haas Grotesk Text Pro"/>
                        </a:rPr>
                        <a:t>CAN Intrusion (OTIDS) [</a:t>
                      </a:r>
                      <a:r>
                        <a:rPr lang="en-GB" sz="1300" b="0" i="0" u="sng" strike="noStrike">
                          <a:solidFill>
                            <a:srgbClr val="736EB6"/>
                          </a:solidFill>
                          <a:effectLst/>
                          <a:latin typeface="Neue Haas Grotesk Text Pro"/>
                          <a:hlinkClick r:id="rId2"/>
                        </a:rPr>
                        <a:t>1</a:t>
                      </a:r>
                      <a:r>
                        <a:rPr lang="en-GB" sz="1300" b="0" i="0">
                          <a:solidFill>
                            <a:srgbClr val="000000"/>
                          </a:solidFill>
                          <a:effectLst/>
                          <a:latin typeface="Neue Haas Grotesk Text Pro"/>
                        </a:rPr>
                        <a:t>]</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19298"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fontAlgn="ctr">
                        <a:buNone/>
                      </a:pPr>
                      <a:endParaRPr lang="en-GB">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19298"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HCRL</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19298"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2017</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19298"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auto">
                        <a:lnSpc>
                          <a:spcPts val="1560"/>
                        </a:lnSpc>
                        <a:buNone/>
                      </a:pPr>
                      <a:r>
                        <a:rPr lang="en-GB" sz="1300" b="0" i="0" u="sng" strike="noStrike">
                          <a:solidFill>
                            <a:srgbClr val="736EB6"/>
                          </a:solidFill>
                          <a:effectLst/>
                          <a:latin typeface="Neue Haas Grotesk Text Pro"/>
                          <a:hlinkClick r:id="rId3"/>
                        </a:rPr>
                        <a:t>http://ocslab.hksecurity.net/Dataset/CAN-intrusion-dataset</a:t>
                      </a:r>
                      <a:r>
                        <a:rPr lang="en-GB" sz="1300" b="0" i="0">
                          <a:solidFill>
                            <a:srgbClr val="000000"/>
                          </a:solidFill>
                          <a:effectLst/>
                          <a:latin typeface="Neue Haas Grotesk Text Pro"/>
                        </a:rPr>
                        <a:t> </a:t>
                      </a: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19298"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extLst>
                  <a:ext uri="{0D108BD9-81ED-4DB2-BD59-A6C34878D82A}">
                    <a16:rowId xmlns:a16="http://schemas.microsoft.com/office/drawing/2014/main" val="1926011745"/>
                  </a:ext>
                </a:extLst>
              </a:tr>
              <a:tr h="695325">
                <a:tc>
                  <a:txBody>
                    <a:bodyPr/>
                    <a:lstStyle/>
                    <a:p>
                      <a:pPr algn="l" fontAlgn="base">
                        <a:lnSpc>
                          <a:spcPts val="1560"/>
                        </a:lnSpc>
                        <a:buNone/>
                      </a:pPr>
                      <a:r>
                        <a:rPr lang="en-GB" sz="1300" b="0" i="0">
                          <a:solidFill>
                            <a:srgbClr val="000000"/>
                          </a:solidFill>
                          <a:effectLst/>
                          <a:latin typeface="Neue Haas Grotesk Text Pro"/>
                        </a:rPr>
                        <a:t>2</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base">
                        <a:lnSpc>
                          <a:spcPts val="1560"/>
                        </a:lnSpc>
                        <a:buNone/>
                      </a:pPr>
                      <a:r>
                        <a:rPr lang="en-GB" sz="1300" b="0" i="0">
                          <a:solidFill>
                            <a:srgbClr val="000000"/>
                          </a:solidFill>
                          <a:effectLst/>
                          <a:latin typeface="Neue Haas Grotesk Text Pro"/>
                        </a:rPr>
                        <a:t>Survival Analysis for Auto. IDS [</a:t>
                      </a:r>
                      <a:r>
                        <a:rPr lang="en-GB" sz="1300" b="0" i="0" u="sng" strike="noStrike">
                          <a:solidFill>
                            <a:srgbClr val="736EB6"/>
                          </a:solidFill>
                          <a:effectLst/>
                          <a:latin typeface="Neue Haas Grotesk Text Pro"/>
                          <a:hlinkClick r:id="rId4"/>
                        </a:rPr>
                        <a:t>2</a:t>
                      </a:r>
                      <a:r>
                        <a:rPr lang="en-GB" sz="1300" b="0" i="0">
                          <a:solidFill>
                            <a:srgbClr val="000000"/>
                          </a:solidFill>
                          <a:effectLst/>
                          <a:latin typeface="Neue Haas Grotesk Text Pro"/>
                        </a:rPr>
                        <a:t>]</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fontAlgn="ctr">
                        <a:buNone/>
                      </a:pPr>
                      <a:endParaRPr lang="en-GB">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HCRL</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2018</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auto">
                        <a:lnSpc>
                          <a:spcPts val="1560"/>
                        </a:lnSpc>
                        <a:buNone/>
                      </a:pPr>
                      <a:r>
                        <a:rPr lang="en-GB" sz="1300" b="0" i="0" u="sng" strike="noStrike">
                          <a:solidFill>
                            <a:srgbClr val="736EB6"/>
                          </a:solidFill>
                          <a:effectLst/>
                          <a:latin typeface="Neue Haas Grotesk Text Pro"/>
                          <a:hlinkClick r:id="rId5"/>
                        </a:rPr>
                        <a:t>http://ocslab.hksecurity.net/Datasets/survival-ids</a:t>
                      </a:r>
                      <a:r>
                        <a:rPr lang="en-GB" sz="1300" b="0" i="0">
                          <a:solidFill>
                            <a:srgbClr val="000000"/>
                          </a:solidFill>
                          <a:effectLst/>
                          <a:latin typeface="Neue Haas Grotesk Text Pro"/>
                        </a:rPr>
                        <a:t> </a:t>
                      </a: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extLst>
                  <a:ext uri="{0D108BD9-81ED-4DB2-BD59-A6C34878D82A}">
                    <a16:rowId xmlns:a16="http://schemas.microsoft.com/office/drawing/2014/main" val="2550385280"/>
                  </a:ext>
                </a:extLst>
              </a:tr>
              <a:tr h="695325">
                <a:tc>
                  <a:txBody>
                    <a:bodyPr/>
                    <a:lstStyle/>
                    <a:p>
                      <a:pPr algn="l" fontAlgn="base">
                        <a:lnSpc>
                          <a:spcPts val="1560"/>
                        </a:lnSpc>
                        <a:buNone/>
                      </a:pPr>
                      <a:r>
                        <a:rPr lang="en-GB" sz="1300" b="0" i="0">
                          <a:solidFill>
                            <a:srgbClr val="000000"/>
                          </a:solidFill>
                          <a:effectLst/>
                          <a:latin typeface="Neue Haas Grotesk Text Pro"/>
                        </a:rPr>
                        <a:t>3</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base">
                        <a:lnSpc>
                          <a:spcPts val="1560"/>
                        </a:lnSpc>
                        <a:buNone/>
                      </a:pPr>
                      <a:r>
                        <a:rPr lang="en-GB" sz="1300" b="0" i="0">
                          <a:solidFill>
                            <a:srgbClr val="000000"/>
                          </a:solidFill>
                          <a:effectLst/>
                          <a:latin typeface="Neue Haas Grotesk Text Pro"/>
                        </a:rPr>
                        <a:t>Car Hacking for Intrusion Detection [</a:t>
                      </a:r>
                      <a:r>
                        <a:rPr lang="en-GB" sz="1300" b="0" i="0" u="sng" strike="noStrike">
                          <a:solidFill>
                            <a:srgbClr val="736EB6"/>
                          </a:solidFill>
                          <a:effectLst/>
                          <a:latin typeface="Neue Haas Grotesk Text Pro"/>
                          <a:hlinkClick r:id="rId6"/>
                        </a:rPr>
                        <a:t>3</a:t>
                      </a:r>
                      <a:r>
                        <a:rPr lang="en-GB" sz="1300" b="0" i="0">
                          <a:solidFill>
                            <a:srgbClr val="000000"/>
                          </a:solidFill>
                          <a:effectLst/>
                          <a:latin typeface="Neue Haas Grotesk Text Pro"/>
                        </a:rPr>
                        <a:t>, </a:t>
                      </a:r>
                      <a:r>
                        <a:rPr lang="en-GB" sz="1300" b="0" i="0" u="sng" strike="noStrike">
                          <a:solidFill>
                            <a:srgbClr val="736EB6"/>
                          </a:solidFill>
                          <a:effectLst/>
                          <a:latin typeface="Neue Haas Grotesk Text Pro"/>
                          <a:hlinkClick r:id="rId7"/>
                        </a:rPr>
                        <a:t>4</a:t>
                      </a:r>
                      <a:r>
                        <a:rPr lang="en-GB" sz="1300" b="0" i="0">
                          <a:solidFill>
                            <a:srgbClr val="000000"/>
                          </a:solidFill>
                          <a:effectLst/>
                          <a:latin typeface="Neue Haas Grotesk Text Pro"/>
                        </a:rPr>
                        <a:t>]</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fontAlgn="ctr">
                        <a:buNone/>
                      </a:pPr>
                      <a:endParaRPr lang="en-GB">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HCRL</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2018</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auto">
                        <a:lnSpc>
                          <a:spcPts val="1560"/>
                        </a:lnSpc>
                        <a:buNone/>
                      </a:pPr>
                      <a:r>
                        <a:rPr lang="en-GB" sz="1300" b="0" i="0" u="sng" strike="noStrike">
                          <a:solidFill>
                            <a:srgbClr val="736EB6"/>
                          </a:solidFill>
                          <a:effectLst/>
                          <a:latin typeface="Neue Haas Grotesk Text Pro"/>
                          <a:hlinkClick r:id="rId8"/>
                        </a:rPr>
                        <a:t>http://ocslab.hksecurity.net/Datasets/CAN-intrusion-dataset</a:t>
                      </a:r>
                      <a:r>
                        <a:rPr lang="en-GB" sz="1300" b="0" i="0">
                          <a:solidFill>
                            <a:srgbClr val="000000"/>
                          </a:solidFill>
                          <a:effectLst/>
                          <a:latin typeface="Neue Haas Grotesk Text Pro"/>
                        </a:rPr>
                        <a:t> </a:t>
                      </a: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extLst>
                  <a:ext uri="{0D108BD9-81ED-4DB2-BD59-A6C34878D82A}">
                    <a16:rowId xmlns:a16="http://schemas.microsoft.com/office/drawing/2014/main" val="3334621179"/>
                  </a:ext>
                </a:extLst>
              </a:tr>
              <a:tr h="495300">
                <a:tc>
                  <a:txBody>
                    <a:bodyPr/>
                    <a:lstStyle/>
                    <a:p>
                      <a:pPr algn="l" fontAlgn="base">
                        <a:lnSpc>
                          <a:spcPts val="1560"/>
                        </a:lnSpc>
                        <a:buNone/>
                      </a:pPr>
                      <a:r>
                        <a:rPr lang="en-GB" sz="1300" b="1" i="0">
                          <a:solidFill>
                            <a:srgbClr val="000000"/>
                          </a:solidFill>
                          <a:effectLst/>
                          <a:latin typeface="Neue Haas Grotesk Text Pro"/>
                        </a:rPr>
                        <a:t>4</a:t>
                      </a:r>
                      <a:endParaRPr lang="en-GB" b="1"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solidFill>
                      <a:srgbClr val="FFFF00"/>
                    </a:solidFill>
                  </a:tcPr>
                </a:tc>
                <a:tc>
                  <a:txBody>
                    <a:bodyPr/>
                    <a:lstStyle/>
                    <a:p>
                      <a:pPr algn="l" fontAlgn="base">
                        <a:lnSpc>
                          <a:spcPts val="1560"/>
                        </a:lnSpc>
                        <a:buNone/>
                      </a:pPr>
                      <a:r>
                        <a:rPr lang="en-GB" sz="1300" b="1" i="0">
                          <a:solidFill>
                            <a:srgbClr val="000000"/>
                          </a:solidFill>
                          <a:effectLst/>
                          <a:latin typeface="Neue Haas Grotesk Text Pro"/>
                        </a:rPr>
                        <a:t>SynCAN [</a:t>
                      </a:r>
                      <a:r>
                        <a:rPr lang="en-GB" sz="1300" b="1" i="0" u="sng" strike="noStrike">
                          <a:solidFill>
                            <a:srgbClr val="736EB6"/>
                          </a:solidFill>
                          <a:effectLst/>
                          <a:latin typeface="Neue Haas Grotesk Text Pro"/>
                          <a:hlinkClick r:id="rId9"/>
                        </a:rPr>
                        <a:t>5</a:t>
                      </a:r>
                      <a:r>
                        <a:rPr lang="en-GB" sz="1300" b="1" i="0">
                          <a:solidFill>
                            <a:srgbClr val="000000"/>
                          </a:solidFill>
                          <a:effectLst/>
                          <a:latin typeface="Neue Haas Grotesk Text Pro"/>
                        </a:rPr>
                        <a:t>]</a:t>
                      </a:r>
                      <a:endParaRPr lang="en-GB" b="1"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solidFill>
                      <a:srgbClr val="FFFF00"/>
                    </a:solidFill>
                  </a:tcPr>
                </a:tc>
                <a:tc>
                  <a:txBody>
                    <a:bodyPr/>
                    <a:lstStyle/>
                    <a:p>
                      <a:pPr fontAlgn="ctr">
                        <a:buNone/>
                      </a:pPr>
                      <a:endParaRPr lang="en-GB" b="1">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solidFill>
                      <a:srgbClr val="FFFF00"/>
                    </a:solidFill>
                  </a:tcPr>
                </a:tc>
                <a:tc>
                  <a:txBody>
                    <a:bodyPr/>
                    <a:lstStyle/>
                    <a:p>
                      <a:pPr algn="ctr" fontAlgn="base">
                        <a:lnSpc>
                          <a:spcPts val="1560"/>
                        </a:lnSpc>
                        <a:buNone/>
                      </a:pPr>
                      <a:r>
                        <a:rPr lang="en-GB" sz="1300" b="1" i="0">
                          <a:solidFill>
                            <a:srgbClr val="000000"/>
                          </a:solidFill>
                          <a:effectLst/>
                          <a:latin typeface="Neue Haas Grotesk Text Pro"/>
                        </a:rPr>
                        <a:t>Bosch</a:t>
                      </a:r>
                      <a:endParaRPr lang="en-GB" b="1"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solidFill>
                      <a:srgbClr val="FFFF00"/>
                    </a:solidFill>
                  </a:tcPr>
                </a:tc>
                <a:tc>
                  <a:txBody>
                    <a:bodyPr/>
                    <a:lstStyle/>
                    <a:p>
                      <a:pPr algn="ctr" fontAlgn="base">
                        <a:lnSpc>
                          <a:spcPts val="1560"/>
                        </a:lnSpc>
                        <a:buNone/>
                      </a:pPr>
                      <a:r>
                        <a:rPr lang="en-GB" sz="1300" b="1" i="0">
                          <a:solidFill>
                            <a:srgbClr val="000000"/>
                          </a:solidFill>
                          <a:effectLst/>
                          <a:latin typeface="Neue Haas Grotesk Text Pro"/>
                        </a:rPr>
                        <a:t>2019</a:t>
                      </a:r>
                      <a:endParaRPr lang="en-GB" b="1"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solidFill>
                      <a:srgbClr val="FFFF00"/>
                    </a:solidFill>
                  </a:tcPr>
                </a:tc>
                <a:tc>
                  <a:txBody>
                    <a:bodyPr/>
                    <a:lstStyle/>
                    <a:p>
                      <a:pPr algn="l" fontAlgn="auto">
                        <a:lnSpc>
                          <a:spcPts val="1560"/>
                        </a:lnSpc>
                        <a:buNone/>
                      </a:pPr>
                      <a:r>
                        <a:rPr lang="en-GB" sz="1300" b="1" i="0" u="sng" strike="noStrike">
                          <a:solidFill>
                            <a:srgbClr val="736EB6"/>
                          </a:solidFill>
                          <a:effectLst/>
                          <a:latin typeface="Neue Haas Grotesk Text Pro"/>
                          <a:hlinkClick r:id="rId10"/>
                        </a:rPr>
                        <a:t>https://github.com/etas/SynCAN</a:t>
                      </a:r>
                      <a:r>
                        <a:rPr lang="en-GB" sz="1300" b="1" i="0">
                          <a:solidFill>
                            <a:srgbClr val="000000"/>
                          </a:solidFill>
                          <a:effectLst/>
                          <a:latin typeface="Neue Haas Grotesk Text Pro"/>
                        </a:rPr>
                        <a:t> </a:t>
                      </a: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solidFill>
                      <a:srgbClr val="FFFF00"/>
                    </a:solidFill>
                  </a:tcPr>
                </a:tc>
                <a:extLst>
                  <a:ext uri="{0D108BD9-81ED-4DB2-BD59-A6C34878D82A}">
                    <a16:rowId xmlns:a16="http://schemas.microsoft.com/office/drawing/2014/main" val="3902511784"/>
                  </a:ext>
                </a:extLst>
              </a:tr>
              <a:tr h="723900">
                <a:tc>
                  <a:txBody>
                    <a:bodyPr/>
                    <a:lstStyle/>
                    <a:p>
                      <a:pPr algn="l" fontAlgn="base">
                        <a:lnSpc>
                          <a:spcPts val="1560"/>
                        </a:lnSpc>
                        <a:buNone/>
                      </a:pPr>
                      <a:r>
                        <a:rPr lang="en-GB" sz="1300" b="0" i="0">
                          <a:solidFill>
                            <a:srgbClr val="000000"/>
                          </a:solidFill>
                          <a:effectLst/>
                          <a:latin typeface="Neue Haas Grotesk Text Pro"/>
                        </a:rPr>
                        <a:t>5</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base">
                        <a:lnSpc>
                          <a:spcPts val="1560"/>
                        </a:lnSpc>
                        <a:buNone/>
                      </a:pPr>
                      <a:r>
                        <a:rPr lang="en-GB" sz="1300" b="0" i="0">
                          <a:solidFill>
                            <a:srgbClr val="000000"/>
                          </a:solidFill>
                          <a:effectLst/>
                          <a:latin typeface="Neue Haas Grotesk Text Pro"/>
                        </a:rPr>
                        <a:t>Auto. CAN Bus Intrusion v2 [</a:t>
                      </a:r>
                      <a:r>
                        <a:rPr lang="en-GB" sz="1300" b="0" i="0" u="sng" strike="noStrike">
                          <a:solidFill>
                            <a:srgbClr val="736EB6"/>
                          </a:solidFill>
                          <a:effectLst/>
                          <a:latin typeface="Neue Haas Grotesk Text Pro"/>
                          <a:hlinkClick r:id="rId11"/>
                        </a:rPr>
                        <a:t>6</a:t>
                      </a:r>
                      <a:r>
                        <a:rPr lang="en-GB" sz="1300" b="0" i="0">
                          <a:solidFill>
                            <a:srgbClr val="000000"/>
                          </a:solidFill>
                          <a:effectLst/>
                          <a:latin typeface="Neue Haas Grotesk Text Pro"/>
                        </a:rPr>
                        <a:t>]</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fontAlgn="ctr">
                        <a:buNone/>
                      </a:pPr>
                      <a:endParaRPr lang="en-GB">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TU Eindhoven</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2019</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auto">
                        <a:lnSpc>
                          <a:spcPts val="1560"/>
                        </a:lnSpc>
                        <a:buNone/>
                      </a:pPr>
                      <a:r>
                        <a:rPr lang="en-GB" sz="1300" b="0" i="0" u="sng" strike="noStrike">
                          <a:solidFill>
                            <a:srgbClr val="736EB6"/>
                          </a:solidFill>
                          <a:effectLst/>
                          <a:latin typeface="Neue Haas Grotesk Text Pro"/>
                          <a:hlinkClick r:id="rId12"/>
                        </a:rPr>
                        <a:t>https://doi.org/10.4121/uuid:b74b4928-c377-4585-9432-2004dfa20a5d</a:t>
                      </a:r>
                      <a:r>
                        <a:rPr lang="en-GB" sz="1300" b="0" i="0">
                          <a:solidFill>
                            <a:srgbClr val="000000"/>
                          </a:solidFill>
                          <a:effectLst/>
                          <a:latin typeface="Neue Haas Grotesk Text Pro"/>
                        </a:rPr>
                        <a:t> </a:t>
                      </a: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extLst>
                  <a:ext uri="{0D108BD9-81ED-4DB2-BD59-A6C34878D82A}">
                    <a16:rowId xmlns:a16="http://schemas.microsoft.com/office/drawing/2014/main" val="4121233813"/>
                  </a:ext>
                </a:extLst>
              </a:tr>
              <a:tr h="695325">
                <a:tc>
                  <a:txBody>
                    <a:bodyPr/>
                    <a:lstStyle/>
                    <a:p>
                      <a:pPr algn="l" fontAlgn="base">
                        <a:lnSpc>
                          <a:spcPts val="1560"/>
                        </a:lnSpc>
                        <a:buNone/>
                      </a:pPr>
                      <a:r>
                        <a:rPr lang="en-GB" sz="1300" b="0" i="0">
                          <a:solidFill>
                            <a:srgbClr val="000000"/>
                          </a:solidFill>
                          <a:effectLst/>
                          <a:latin typeface="Neue Haas Grotesk Text Pro"/>
                        </a:rPr>
                        <a:t>6</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base">
                        <a:lnSpc>
                          <a:spcPts val="1560"/>
                        </a:lnSpc>
                        <a:buNone/>
                      </a:pPr>
                      <a:r>
                        <a:rPr lang="en-GB" sz="1300" b="0" i="0">
                          <a:solidFill>
                            <a:srgbClr val="000000"/>
                          </a:solidFill>
                          <a:effectLst/>
                          <a:latin typeface="Neue Haas Grotesk Text Pro"/>
                        </a:rPr>
                        <a:t>Can Log Infector</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fontAlgn="ctr">
                        <a:buNone/>
                      </a:pPr>
                      <a:endParaRPr lang="en-GB">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CrySyS Lab</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2020</a:t>
                      </a:r>
                      <a:endParaRPr lang="en-GB"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auto">
                        <a:lnSpc>
                          <a:spcPts val="1560"/>
                        </a:lnSpc>
                        <a:buNone/>
                      </a:pPr>
                      <a:r>
                        <a:rPr lang="en-GB" sz="1300" b="0" i="0" u="sng" strike="noStrike">
                          <a:solidFill>
                            <a:srgbClr val="736EB6"/>
                          </a:solidFill>
                          <a:effectLst/>
                          <a:latin typeface="Neue Haas Grotesk Text Pro"/>
                          <a:hlinkClick r:id="rId13"/>
                        </a:rPr>
                        <a:t>https://www.crysys.hu/research/vehicle-security/</a:t>
                      </a:r>
                      <a:r>
                        <a:rPr lang="en-GB" sz="1300" b="0" i="0">
                          <a:solidFill>
                            <a:srgbClr val="000000"/>
                          </a:solidFill>
                          <a:effectLst/>
                          <a:latin typeface="Neue Haas Grotesk Text Pro"/>
                        </a:rPr>
                        <a:t> </a:t>
                      </a: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extLst>
                  <a:ext uri="{0D108BD9-81ED-4DB2-BD59-A6C34878D82A}">
                    <a16:rowId xmlns:a16="http://schemas.microsoft.com/office/drawing/2014/main" val="879509388"/>
                  </a:ext>
                </a:extLst>
              </a:tr>
              <a:tr h="495300">
                <a:tc>
                  <a:txBody>
                    <a:bodyPr/>
                    <a:lstStyle/>
                    <a:p>
                      <a:pPr algn="l" fontAlgn="base">
                        <a:lnSpc>
                          <a:spcPts val="1560"/>
                        </a:lnSpc>
                        <a:buNone/>
                      </a:pPr>
                      <a:r>
                        <a:rPr lang="en-GB" sz="1300" b="0" i="0">
                          <a:solidFill>
                            <a:srgbClr val="000000"/>
                          </a:solidFill>
                          <a:effectLst/>
                          <a:latin typeface="Neue Haas Grotesk Text Pro"/>
                        </a:rPr>
                        <a:t>7</a:t>
                      </a:r>
                      <a:endParaRPr lang="en-GB" b="0" i="0">
                        <a:solidFill>
                          <a:srgbClr val="000000"/>
                        </a:solidFill>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base">
                        <a:lnSpc>
                          <a:spcPts val="1560"/>
                        </a:lnSpc>
                        <a:buNone/>
                      </a:pPr>
                      <a:r>
                        <a:rPr lang="en-GB" sz="1300" b="0" i="0">
                          <a:solidFill>
                            <a:srgbClr val="000000"/>
                          </a:solidFill>
                          <a:effectLst/>
                          <a:latin typeface="Neue Haas Grotesk Text Pro"/>
                        </a:rPr>
                        <a:t>ROAD CAN Intrusion Dataset </a:t>
                      </a:r>
                      <a:endParaRPr lang="en-GB" b="0" i="0">
                        <a:solidFill>
                          <a:srgbClr val="000000"/>
                        </a:solidFill>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fontAlgn="ctr">
                        <a:buNone/>
                      </a:pPr>
                      <a:endParaRPr lang="en-GB" b="0">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ORNL</a:t>
                      </a:r>
                      <a:endParaRPr lang="en-GB" b="0" i="0">
                        <a:solidFill>
                          <a:srgbClr val="000000"/>
                        </a:solidFill>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ctr" fontAlgn="base">
                        <a:lnSpc>
                          <a:spcPts val="1560"/>
                        </a:lnSpc>
                        <a:buNone/>
                      </a:pPr>
                      <a:r>
                        <a:rPr lang="en-GB" sz="1300" b="0" i="0">
                          <a:solidFill>
                            <a:srgbClr val="000000"/>
                          </a:solidFill>
                          <a:effectLst/>
                          <a:latin typeface="Neue Haas Grotesk Text Pro"/>
                        </a:rPr>
                        <a:t>2020</a:t>
                      </a:r>
                      <a:endParaRPr lang="en-GB" b="0" i="0">
                        <a:solidFill>
                          <a:srgbClr val="000000"/>
                        </a:solidFill>
                        <a:effectLst/>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tc>
                  <a:txBody>
                    <a:bodyPr/>
                    <a:lstStyle/>
                    <a:p>
                      <a:pPr algn="l" fontAlgn="auto">
                        <a:lnSpc>
                          <a:spcPts val="1560"/>
                        </a:lnSpc>
                        <a:buNone/>
                      </a:pPr>
                      <a:r>
                        <a:rPr lang="en-GB" sz="1300" b="0" i="0" u="sng" strike="noStrike">
                          <a:solidFill>
                            <a:srgbClr val="736EB6"/>
                          </a:solidFill>
                          <a:effectLst/>
                          <a:latin typeface="Neue Haas Grotesk Text Pro"/>
                          <a:hlinkClick r:id="rId14"/>
                        </a:rPr>
                        <a:t>https://zenodo.org/records/10462796</a:t>
                      </a:r>
                      <a:endParaRPr lang="en-GB" sz="1300" b="0" i="0">
                        <a:solidFill>
                          <a:srgbClr val="000000"/>
                        </a:solidFill>
                        <a:effectLst/>
                        <a:latin typeface="Neue Haas Grotesk Text Pro"/>
                      </a:endParaRPr>
                    </a:p>
                  </a:txBody>
                  <a:tcPr marL="65980" marR="65980" marT="32985" marB="32985" anchor="ctr">
                    <a:lnL w="9649" cap="flat" cmpd="sng" algn="ctr">
                      <a:solidFill>
                        <a:srgbClr val="AC9F39"/>
                      </a:solidFill>
                      <a:prstDash val="solid"/>
                      <a:round/>
                      <a:headEnd type="none" w="med" len="med"/>
                      <a:tailEnd type="none" w="med" len="med"/>
                    </a:lnL>
                    <a:lnR w="9649" cap="flat" cmpd="sng" algn="ctr">
                      <a:solidFill>
                        <a:srgbClr val="AC9F39"/>
                      </a:solidFill>
                      <a:prstDash val="solid"/>
                      <a:round/>
                      <a:headEnd type="none" w="med" len="med"/>
                      <a:tailEnd type="none" w="med" len="med"/>
                    </a:lnR>
                    <a:lnT w="9649" cap="flat" cmpd="sng" algn="ctr">
                      <a:solidFill>
                        <a:srgbClr val="AC9F39"/>
                      </a:solidFill>
                      <a:prstDash val="solid"/>
                      <a:round/>
                      <a:headEnd type="none" w="med" len="med"/>
                      <a:tailEnd type="none" w="med" len="med"/>
                    </a:lnT>
                    <a:lnB w="9649" cap="flat" cmpd="sng" algn="ctr">
                      <a:solidFill>
                        <a:srgbClr val="AC9F39"/>
                      </a:solidFill>
                      <a:prstDash val="solid"/>
                      <a:round/>
                      <a:headEnd type="none" w="med" len="med"/>
                      <a:tailEnd type="none" w="med" len="med"/>
                    </a:lnB>
                    <a:noFill/>
                  </a:tcPr>
                </a:tc>
                <a:extLst>
                  <a:ext uri="{0D108BD9-81ED-4DB2-BD59-A6C34878D82A}">
                    <a16:rowId xmlns:a16="http://schemas.microsoft.com/office/drawing/2014/main" val="189872216"/>
                  </a:ext>
                </a:extLst>
              </a:tr>
            </a:tbl>
          </a:graphicData>
        </a:graphic>
      </p:graphicFrame>
      <p:sp>
        <p:nvSpPr>
          <p:cNvPr id="6" name="TextBox 5">
            <a:extLst>
              <a:ext uri="{FF2B5EF4-FFF2-40B4-BE49-F238E27FC236}">
                <a16:creationId xmlns:a16="http://schemas.microsoft.com/office/drawing/2014/main" id="{12163CCE-229B-0E9E-C413-3444A9B4BBB3}"/>
              </a:ext>
            </a:extLst>
          </p:cNvPr>
          <p:cNvSpPr txBox="1"/>
          <p:nvPr/>
        </p:nvSpPr>
        <p:spPr>
          <a:xfrm>
            <a:off x="1957137" y="6248400"/>
            <a:ext cx="6362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https://pmc.ncbi.nlm.nih.gov/articles/PMC10802965/</a:t>
            </a:r>
            <a:endParaRPr lang="en-GB"/>
          </a:p>
        </p:txBody>
      </p:sp>
    </p:spTree>
    <p:extLst>
      <p:ext uri="{BB962C8B-B14F-4D97-AF65-F5344CB8AC3E}">
        <p14:creationId xmlns:p14="http://schemas.microsoft.com/office/powerpoint/2010/main" val="38974229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D721E-D2EC-A7A7-3648-71ABF14A59FC}"/>
            </a:ext>
          </a:extLst>
        </p:cNvPr>
        <p:cNvGrpSpPr/>
        <p:nvPr/>
      </p:nvGrpSpPr>
      <p:grpSpPr>
        <a:xfrm>
          <a:off x="0" y="0"/>
          <a:ext cx="0" cy="0"/>
          <a:chOff x="0" y="0"/>
          <a:chExt cx="0" cy="0"/>
        </a:xfrm>
      </p:grpSpPr>
      <p:pic>
        <p:nvPicPr>
          <p:cNvPr id="4" name="Picture 3" descr="A group of men standing around a wooden car&#10;&#10;AI-generated content may be incorrect.">
            <a:extLst>
              <a:ext uri="{FF2B5EF4-FFF2-40B4-BE49-F238E27FC236}">
                <a16:creationId xmlns:a16="http://schemas.microsoft.com/office/drawing/2014/main" id="{E09AE22D-C92F-1CCA-3314-687309E24B28}"/>
              </a:ext>
            </a:extLst>
          </p:cNvPr>
          <p:cNvPicPr>
            <a:picLocks noChangeAspect="1"/>
          </p:cNvPicPr>
          <p:nvPr/>
        </p:nvPicPr>
        <p:blipFill>
          <a:blip r:embed="rId2"/>
          <a:srcRect l="6953" r="15973" b="-1"/>
          <a:stretch>
            <a:fillRect/>
          </a:stretch>
        </p:blipFill>
        <p:spPr>
          <a:xfrm>
            <a:off x="-435" y="727306"/>
            <a:ext cx="6097622" cy="5258868"/>
          </a:xfrm>
          <a:prstGeom prst="rect">
            <a:avLst/>
          </a:prstGeom>
          <a:noFill/>
        </p:spPr>
      </p:pic>
      <p:sp>
        <p:nvSpPr>
          <p:cNvPr id="2" name="Content Placeholder 1">
            <a:extLst>
              <a:ext uri="{FF2B5EF4-FFF2-40B4-BE49-F238E27FC236}">
                <a16:creationId xmlns:a16="http://schemas.microsoft.com/office/drawing/2014/main" id="{0477A44A-E18D-763F-C0DE-A22A943A6B9A}"/>
              </a:ext>
            </a:extLst>
          </p:cNvPr>
          <p:cNvSpPr>
            <a:spLocks noGrp="1"/>
          </p:cNvSpPr>
          <p:nvPr>
            <p:ph sz="quarter" idx="14"/>
          </p:nvPr>
        </p:nvSpPr>
        <p:spPr>
          <a:xfrm>
            <a:off x="6194961" y="648236"/>
            <a:ext cx="5585925" cy="5783263"/>
          </a:xfrm>
        </p:spPr>
        <p:txBody>
          <a:bodyPr vert="horz" lIns="91440" tIns="45720" rIns="91440" bIns="45720" rtlCol="0">
            <a:normAutofit/>
          </a:bodyPr>
          <a:lstStyle/>
          <a:p>
            <a:pPr marL="285750" indent="-285750">
              <a:buFont typeface="Arial" panose="020B0504020202020204" pitchFamily="34" charset="0"/>
              <a:buChar char="•"/>
            </a:pPr>
            <a:r>
              <a:rPr lang="en-US"/>
              <a:t>Creating an IDS System for UD Mercy </a:t>
            </a:r>
          </a:p>
          <a:p>
            <a:pPr marL="285750" indent="-285750">
              <a:buFont typeface="Arial" panose="020B0504020202020204" pitchFamily="34" charset="0"/>
              <a:buChar char="•"/>
            </a:pPr>
            <a:r>
              <a:rPr lang="en-US"/>
              <a:t>Connect real Controllers</a:t>
            </a:r>
          </a:p>
          <a:p>
            <a:pPr marL="285750" indent="-285750">
              <a:buFont typeface="Arial" panose="020B0504020202020204" pitchFamily="34" charset="0"/>
              <a:buChar char="•"/>
            </a:pPr>
            <a:r>
              <a:rPr lang="en-US"/>
              <a:t>Connect </a:t>
            </a:r>
            <a:r>
              <a:rPr lang="en-US" err="1"/>
              <a:t>behaviour</a:t>
            </a:r>
            <a:r>
              <a:rPr lang="en-US"/>
              <a:t> to data, enabling better features</a:t>
            </a:r>
          </a:p>
          <a:p>
            <a:pPr marL="285750" indent="-285750">
              <a:buFont typeface="Arial" panose="020B0504020202020204" pitchFamily="34" charset="0"/>
              <a:buChar char="•"/>
            </a:pPr>
            <a:r>
              <a:rPr lang="en-US"/>
              <a:t>Keep training the model</a:t>
            </a:r>
          </a:p>
          <a:p>
            <a:pPr marL="285750" indent="-285750">
              <a:buFont typeface="Arial" panose="020B0504020202020204" pitchFamily="34" charset="0"/>
              <a:buChar char="•"/>
            </a:pPr>
            <a:r>
              <a:rPr lang="en-US"/>
              <a:t>Evaluate the efficiency of the model</a:t>
            </a:r>
          </a:p>
          <a:p>
            <a:pPr marL="285750" indent="-285750">
              <a:buFont typeface="Arial" panose="020B0504020202020204" pitchFamily="34" charset="0"/>
              <a:buChar char="•"/>
            </a:pPr>
            <a:r>
              <a:rPr lang="en-US"/>
              <a:t>Try out different Models</a:t>
            </a:r>
          </a:p>
          <a:p>
            <a:pPr marL="285750" indent="-285750">
              <a:buFont typeface="Arial" panose="020B0504020202020204" pitchFamily="34" charset="0"/>
              <a:buChar char="•"/>
            </a:pPr>
            <a:r>
              <a:rPr lang="en-US"/>
              <a:t>Track F-scores </a:t>
            </a:r>
          </a:p>
          <a:p>
            <a:pPr marL="285750" indent="-285750">
              <a:buFont typeface="Arial" panose="020B0504020202020204" pitchFamily="34" charset="0"/>
              <a:buChar char="•"/>
            </a:pPr>
            <a:r>
              <a:rPr lang="en-US"/>
              <a:t>Challenge groups with F-score improvements</a:t>
            </a:r>
          </a:p>
          <a:p>
            <a:pPr marL="285750" indent="-285750">
              <a:buFont typeface="Arial" panose="020B0504020202020204" pitchFamily="34" charset="0"/>
              <a:buChar char="•"/>
            </a:pPr>
            <a:r>
              <a:rPr lang="en-US"/>
              <a:t>Collect Training data from the industry</a:t>
            </a:r>
          </a:p>
          <a:p>
            <a:pPr marL="285750" indent="-285750">
              <a:buFont typeface="Arial" panose="020B0504020202020204" pitchFamily="34" charset="0"/>
              <a:buChar char="•"/>
            </a:pPr>
            <a:r>
              <a:rPr lang="en-US"/>
              <a:t>Create a training and test data repository</a:t>
            </a:r>
          </a:p>
        </p:txBody>
      </p:sp>
      <p:sp>
        <p:nvSpPr>
          <p:cNvPr id="3" name="Title 2">
            <a:extLst>
              <a:ext uri="{FF2B5EF4-FFF2-40B4-BE49-F238E27FC236}">
                <a16:creationId xmlns:a16="http://schemas.microsoft.com/office/drawing/2014/main" id="{F9A813C0-9488-8A4D-614E-350BE6F166C5}"/>
              </a:ext>
            </a:extLst>
          </p:cNvPr>
          <p:cNvSpPr>
            <a:spLocks noGrp="1"/>
          </p:cNvSpPr>
          <p:nvPr>
            <p:ph type="title"/>
          </p:nvPr>
        </p:nvSpPr>
        <p:spPr>
          <a:xfrm>
            <a:off x="1088136" y="4353"/>
            <a:ext cx="8601336" cy="1453896"/>
          </a:xfrm>
        </p:spPr>
        <p:txBody>
          <a:bodyPr anchor="t">
            <a:normAutofit/>
          </a:bodyPr>
          <a:lstStyle/>
          <a:p>
            <a:r>
              <a:rPr lang="en-US" sz="3400"/>
              <a:t>Project Continuation beyond Course</a:t>
            </a:r>
          </a:p>
        </p:txBody>
      </p:sp>
    </p:spTree>
    <p:extLst>
      <p:ext uri="{BB962C8B-B14F-4D97-AF65-F5344CB8AC3E}">
        <p14:creationId xmlns:p14="http://schemas.microsoft.com/office/powerpoint/2010/main" val="457384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C2028-5B88-8FE9-387D-CC1A0CDBE98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5E56432-7717-704D-A5BD-FE5292D2750C}"/>
              </a:ext>
            </a:extLst>
          </p:cNvPr>
          <p:cNvSpPr>
            <a:spLocks noGrp="1"/>
          </p:cNvSpPr>
          <p:nvPr>
            <p:ph type="title"/>
          </p:nvPr>
        </p:nvSpPr>
        <p:spPr>
          <a:xfrm>
            <a:off x="1088136" y="263969"/>
            <a:ext cx="8633834" cy="641805"/>
          </a:xfrm>
        </p:spPr>
        <p:txBody>
          <a:bodyPr>
            <a:normAutofit/>
          </a:bodyPr>
          <a:lstStyle/>
          <a:p>
            <a:r>
              <a:rPr lang="en-US" sz="2800"/>
              <a:t>Week 1 : Bosch's </a:t>
            </a:r>
            <a:r>
              <a:rPr lang="en-US" sz="2800" err="1"/>
              <a:t>SynCAN</a:t>
            </a:r>
            <a:r>
              <a:rPr lang="en-US" sz="2800"/>
              <a:t> Dataset</a:t>
            </a:r>
            <a:endParaRPr lang="en-US"/>
          </a:p>
        </p:txBody>
      </p:sp>
      <p:sp>
        <p:nvSpPr>
          <p:cNvPr id="11" name="TextBox 10">
            <a:extLst>
              <a:ext uri="{FF2B5EF4-FFF2-40B4-BE49-F238E27FC236}">
                <a16:creationId xmlns:a16="http://schemas.microsoft.com/office/drawing/2014/main" id="{57B42895-E31E-350F-AFC8-B68E0F035AEA}"/>
              </a:ext>
            </a:extLst>
          </p:cNvPr>
          <p:cNvSpPr txBox="1"/>
          <p:nvPr/>
        </p:nvSpPr>
        <p:spPr>
          <a:xfrm>
            <a:off x="6609194" y="6242900"/>
            <a:ext cx="2901446" cy="307777"/>
          </a:xfrm>
          <a:prstGeom prst="rect">
            <a:avLst/>
          </a:prstGeom>
          <a:noFill/>
        </p:spPr>
        <p:txBody>
          <a:bodyPr wrap="square" rtlCol="0">
            <a:spAutoFit/>
          </a:bodyPr>
          <a:lstStyle/>
          <a:p>
            <a:r>
              <a:rPr lang="en-US" sz="1400"/>
              <a:t>5. SQLite3</a:t>
            </a:r>
          </a:p>
        </p:txBody>
      </p:sp>
      <p:pic>
        <p:nvPicPr>
          <p:cNvPr id="2" name="Picture 1" descr="A screenshot of a computer&#10;&#10;AI-generated content may be incorrect.">
            <a:extLst>
              <a:ext uri="{FF2B5EF4-FFF2-40B4-BE49-F238E27FC236}">
                <a16:creationId xmlns:a16="http://schemas.microsoft.com/office/drawing/2014/main" id="{06A6136E-7CB7-EF56-55DB-C6E7ECFBE85F}"/>
              </a:ext>
            </a:extLst>
          </p:cNvPr>
          <p:cNvPicPr>
            <a:picLocks noChangeAspect="1"/>
          </p:cNvPicPr>
          <p:nvPr/>
        </p:nvPicPr>
        <p:blipFill>
          <a:blip r:embed="rId3"/>
          <a:stretch>
            <a:fillRect/>
          </a:stretch>
        </p:blipFill>
        <p:spPr>
          <a:xfrm>
            <a:off x="1092868" y="783225"/>
            <a:ext cx="11099132" cy="5883103"/>
          </a:xfrm>
          <a:prstGeom prst="rect">
            <a:avLst/>
          </a:prstGeom>
        </p:spPr>
      </p:pic>
      <p:sp>
        <p:nvSpPr>
          <p:cNvPr id="3" name="TextBox 2">
            <a:extLst>
              <a:ext uri="{FF2B5EF4-FFF2-40B4-BE49-F238E27FC236}">
                <a16:creationId xmlns:a16="http://schemas.microsoft.com/office/drawing/2014/main" id="{1B7B4AC0-7BA4-ED5B-CE77-78EBC0A2B123}"/>
              </a:ext>
            </a:extLst>
          </p:cNvPr>
          <p:cNvSpPr txBox="1"/>
          <p:nvPr/>
        </p:nvSpPr>
        <p:spPr>
          <a:xfrm>
            <a:off x="7690338" y="257907"/>
            <a:ext cx="3962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https://github.com/etas/SynCAN</a:t>
            </a:r>
          </a:p>
        </p:txBody>
      </p:sp>
    </p:spTree>
    <p:extLst>
      <p:ext uri="{BB962C8B-B14F-4D97-AF65-F5344CB8AC3E}">
        <p14:creationId xmlns:p14="http://schemas.microsoft.com/office/powerpoint/2010/main" val="320464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2D675-1E5C-AA16-0E71-313D46FB31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470B580-1066-885A-2B20-A6B761091269}"/>
              </a:ext>
            </a:extLst>
          </p:cNvPr>
          <p:cNvSpPr>
            <a:spLocks noGrp="1"/>
          </p:cNvSpPr>
          <p:nvPr>
            <p:ph type="title"/>
          </p:nvPr>
        </p:nvSpPr>
        <p:spPr>
          <a:xfrm>
            <a:off x="1088136" y="263969"/>
            <a:ext cx="8633834" cy="641805"/>
          </a:xfrm>
        </p:spPr>
        <p:txBody>
          <a:bodyPr>
            <a:normAutofit/>
          </a:bodyPr>
          <a:lstStyle/>
          <a:p>
            <a:r>
              <a:rPr lang="en-US" sz="2800"/>
              <a:t>IDS Data View/Edit App built</a:t>
            </a:r>
            <a:endParaRPr lang="en-US"/>
          </a:p>
        </p:txBody>
      </p:sp>
      <p:sp>
        <p:nvSpPr>
          <p:cNvPr id="11" name="TextBox 10">
            <a:extLst>
              <a:ext uri="{FF2B5EF4-FFF2-40B4-BE49-F238E27FC236}">
                <a16:creationId xmlns:a16="http://schemas.microsoft.com/office/drawing/2014/main" id="{D2F93B56-85A2-1935-5E7A-C9ED57F6F5A6}"/>
              </a:ext>
            </a:extLst>
          </p:cNvPr>
          <p:cNvSpPr txBox="1"/>
          <p:nvPr/>
        </p:nvSpPr>
        <p:spPr>
          <a:xfrm>
            <a:off x="6609194" y="6242900"/>
            <a:ext cx="2901446" cy="307777"/>
          </a:xfrm>
          <a:prstGeom prst="rect">
            <a:avLst/>
          </a:prstGeom>
          <a:noFill/>
        </p:spPr>
        <p:txBody>
          <a:bodyPr wrap="square" rtlCol="0">
            <a:spAutoFit/>
          </a:bodyPr>
          <a:lstStyle/>
          <a:p>
            <a:r>
              <a:rPr lang="en-US" sz="1400"/>
              <a:t>5. SQLite3</a:t>
            </a:r>
          </a:p>
        </p:txBody>
      </p:sp>
      <p:pic>
        <p:nvPicPr>
          <p:cNvPr id="6" name="Picture 5" descr="A screenshot of a computer&#10;&#10;AI-generated content may be incorrect.">
            <a:extLst>
              <a:ext uri="{FF2B5EF4-FFF2-40B4-BE49-F238E27FC236}">
                <a16:creationId xmlns:a16="http://schemas.microsoft.com/office/drawing/2014/main" id="{CA6CC1FE-D845-23F6-DF84-06EB7AA8E719}"/>
              </a:ext>
            </a:extLst>
          </p:cNvPr>
          <p:cNvPicPr>
            <a:picLocks noChangeAspect="1"/>
          </p:cNvPicPr>
          <p:nvPr/>
        </p:nvPicPr>
        <p:blipFill>
          <a:blip r:embed="rId2"/>
          <a:stretch>
            <a:fillRect/>
          </a:stretch>
        </p:blipFill>
        <p:spPr>
          <a:xfrm>
            <a:off x="1092868" y="773199"/>
            <a:ext cx="11099132" cy="5893129"/>
          </a:xfrm>
          <a:prstGeom prst="rect">
            <a:avLst/>
          </a:prstGeom>
        </p:spPr>
      </p:pic>
      <p:sp>
        <p:nvSpPr>
          <p:cNvPr id="2" name="TextBox 1">
            <a:extLst>
              <a:ext uri="{FF2B5EF4-FFF2-40B4-BE49-F238E27FC236}">
                <a16:creationId xmlns:a16="http://schemas.microsoft.com/office/drawing/2014/main" id="{48C73FA9-15AD-AF91-4E87-FFC201E6086D}"/>
              </a:ext>
            </a:extLst>
          </p:cNvPr>
          <p:cNvSpPr txBox="1"/>
          <p:nvPr/>
        </p:nvSpPr>
        <p:spPr>
          <a:xfrm>
            <a:off x="7842585" y="82216"/>
            <a:ext cx="44677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https://github.com/fordevices/idsapp</a:t>
            </a:r>
          </a:p>
        </p:txBody>
      </p:sp>
    </p:spTree>
    <p:extLst>
      <p:ext uri="{BB962C8B-B14F-4D97-AF65-F5344CB8AC3E}">
        <p14:creationId xmlns:p14="http://schemas.microsoft.com/office/powerpoint/2010/main" val="3616094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34AA70-B5C1-5D64-54D7-78BF4315DD95}"/>
              </a:ext>
            </a:extLst>
          </p:cNvPr>
          <p:cNvSpPr>
            <a:spLocks noGrp="1"/>
          </p:cNvSpPr>
          <p:nvPr>
            <p:ph idx="1"/>
          </p:nvPr>
        </p:nvSpPr>
        <p:spPr>
          <a:xfrm>
            <a:off x="800589" y="1283224"/>
            <a:ext cx="9922764" cy="5276446"/>
          </a:xfrm>
        </p:spPr>
        <p:txBody>
          <a:bodyPr vert="horz" lIns="91440" tIns="45720" rIns="91440" bIns="45720" rtlCol="0" anchor="t">
            <a:normAutofit fontScale="25000" lnSpcReduction="20000"/>
          </a:bodyPr>
          <a:lstStyle/>
          <a:p>
            <a:pPr marL="285750" indent="-285750">
              <a:buFont typeface="Arial" panose="020B0504020202020204" pitchFamily="34" charset="0"/>
              <a:buChar char="•"/>
            </a:pPr>
            <a:r>
              <a:rPr lang="en-US" sz="9600"/>
              <a:t>Paper: </a:t>
            </a:r>
            <a:r>
              <a:rPr lang="en-US" sz="9600" err="1"/>
              <a:t>CANet</a:t>
            </a:r>
            <a:r>
              <a:rPr lang="en-US" sz="9600"/>
              <a:t>: An Unsupervised Intrusion Detection System for High Dimensional CAN Bus Data</a:t>
            </a:r>
            <a:r>
              <a:rPr lang="en-US" sz="9600" baseline="30000"/>
              <a:t>1</a:t>
            </a:r>
          </a:p>
          <a:p>
            <a:pPr marL="788670" lvl="1" indent="-285750">
              <a:buFont typeface="Arial" panose="020B0504020202020204" pitchFamily="34" charset="0"/>
              <a:buChar char="•"/>
            </a:pPr>
            <a:r>
              <a:rPr lang="en-US" sz="9600"/>
              <a:t>What learnings from this paper can we apply to our project?</a:t>
            </a:r>
          </a:p>
          <a:p>
            <a:pPr marL="285750" indent="-285750">
              <a:buFont typeface="Arial" panose="020B0504020202020204" pitchFamily="34" charset="0"/>
              <a:buChar char="•"/>
            </a:pPr>
            <a:r>
              <a:rPr lang="en-US" sz="9600"/>
              <a:t>ETAS </a:t>
            </a:r>
            <a:r>
              <a:rPr lang="en-US" sz="9600" err="1"/>
              <a:t>SynCAN</a:t>
            </a:r>
            <a:r>
              <a:rPr lang="en-US" sz="9600"/>
              <a:t> dataset: Background knowledge – understanding the data</a:t>
            </a:r>
          </a:p>
          <a:p>
            <a:pPr marL="285750" indent="-285750">
              <a:buFont typeface="Arial" panose="020B0504020202020204" pitchFamily="34" charset="0"/>
              <a:buChar char="•"/>
            </a:pPr>
            <a:r>
              <a:rPr lang="en-US" sz="9600"/>
              <a:t>Key Takeaways</a:t>
            </a:r>
          </a:p>
          <a:p>
            <a:pPr marL="285750" indent="-285750">
              <a:buFont typeface="Arial" panose="020B0504020202020204" pitchFamily="34" charset="0"/>
              <a:buChar char="•"/>
            </a:pPr>
            <a:r>
              <a:rPr lang="en-US" sz="9600"/>
              <a:t>What is Transfer learning?</a:t>
            </a:r>
            <a:endParaRPr lang="en-US"/>
          </a:p>
          <a:p>
            <a:pPr marL="285750" indent="-285750">
              <a:buFont typeface="Arial" panose="020B0504020202020204" pitchFamily="34" charset="0"/>
              <a:buChar char="•"/>
            </a:pPr>
            <a:r>
              <a:rPr lang="en-US" sz="9600"/>
              <a:t>Picking an AI LLM for Pattern Detection</a:t>
            </a:r>
          </a:p>
          <a:p>
            <a:pPr marL="285750" indent="-285750">
              <a:buFont typeface="Arial" panose="020B0504020202020204" pitchFamily="34" charset="0"/>
              <a:buChar char="•"/>
            </a:pPr>
            <a:endParaRPr lang="en-US" sz="2000"/>
          </a:p>
          <a:p>
            <a:r>
              <a:rPr lang="en-US" sz="4400"/>
              <a:t>1. M. Hanselmann, T. Strauss, K. Dormann and H. Ulmer, "</a:t>
            </a:r>
            <a:r>
              <a:rPr lang="en-US" sz="4400" err="1"/>
              <a:t>CANet</a:t>
            </a:r>
            <a:r>
              <a:rPr lang="en-US" sz="4400"/>
              <a:t>: An Unsupervised Intrusion Detection System for High Dimensional CAN Bus Data," in </a:t>
            </a:r>
            <a:r>
              <a:rPr lang="en-US" sz="4400" i="1"/>
              <a:t>IEEE Access</a:t>
            </a:r>
            <a:r>
              <a:rPr lang="en-US" sz="4400"/>
              <a:t>, vol. 8, pp. 58194-58205, 2020, </a:t>
            </a:r>
            <a:r>
              <a:rPr lang="en-US" sz="4400" err="1"/>
              <a:t>doi</a:t>
            </a:r>
            <a:r>
              <a:rPr lang="en-US" sz="4400"/>
              <a:t>: 10.1109/ACCESS.2020.2982544. keywords: {Neural </a:t>
            </a:r>
            <a:r>
              <a:rPr lang="en-US" sz="4400" err="1"/>
              <a:t>networks;Payloads;Intrusion</a:t>
            </a:r>
            <a:r>
              <a:rPr lang="en-US" sz="4400"/>
              <a:t> </a:t>
            </a:r>
            <a:r>
              <a:rPr lang="en-US" sz="4400" err="1"/>
              <a:t>detection;Standards;Automobiles;Deep</a:t>
            </a:r>
            <a:r>
              <a:rPr lang="en-US" sz="4400"/>
              <a:t> </a:t>
            </a:r>
            <a:r>
              <a:rPr lang="en-US" sz="4400" err="1"/>
              <a:t>learning;Network</a:t>
            </a:r>
            <a:r>
              <a:rPr lang="en-US" sz="4400"/>
              <a:t> </a:t>
            </a:r>
            <a:r>
              <a:rPr lang="en-US" sz="4400" err="1"/>
              <a:t>architecture;CAN</a:t>
            </a:r>
            <a:r>
              <a:rPr lang="en-US" sz="4400"/>
              <a:t> </a:t>
            </a:r>
            <a:r>
              <a:rPr lang="en-US" sz="4400" err="1"/>
              <a:t>bus;deep</a:t>
            </a:r>
            <a:r>
              <a:rPr lang="en-US" sz="4400"/>
              <a:t> </a:t>
            </a:r>
            <a:r>
              <a:rPr lang="en-US" sz="4400" err="1"/>
              <a:t>learning;intrusion</a:t>
            </a:r>
            <a:r>
              <a:rPr lang="en-US" sz="4400"/>
              <a:t> detection},</a:t>
            </a:r>
          </a:p>
          <a:p>
            <a:pPr marL="285750" indent="-285750">
              <a:buFont typeface="Arial" panose="020B0504020202020204" pitchFamily="34" charset="0"/>
              <a:buChar char="•"/>
            </a:pPr>
            <a:endParaRPr lang="en-US"/>
          </a:p>
        </p:txBody>
      </p:sp>
      <p:sp>
        <p:nvSpPr>
          <p:cNvPr id="3" name="Title 2">
            <a:extLst>
              <a:ext uri="{FF2B5EF4-FFF2-40B4-BE49-F238E27FC236}">
                <a16:creationId xmlns:a16="http://schemas.microsoft.com/office/drawing/2014/main" id="{985DB2EA-B691-DFBC-0740-6AEF4FF34AB0}"/>
              </a:ext>
            </a:extLst>
          </p:cNvPr>
          <p:cNvSpPr>
            <a:spLocks noGrp="1"/>
          </p:cNvSpPr>
          <p:nvPr>
            <p:ph type="title"/>
          </p:nvPr>
        </p:nvSpPr>
        <p:spPr>
          <a:xfrm>
            <a:off x="800589" y="112585"/>
            <a:ext cx="9922764" cy="762266"/>
          </a:xfrm>
        </p:spPr>
        <p:txBody>
          <a:bodyPr/>
          <a:lstStyle/>
          <a:p>
            <a:r>
              <a:rPr lang="en-US"/>
              <a:t>Week 2</a:t>
            </a:r>
          </a:p>
        </p:txBody>
      </p:sp>
    </p:spTree>
    <p:extLst>
      <p:ext uri="{BB962C8B-B14F-4D97-AF65-F5344CB8AC3E}">
        <p14:creationId xmlns:p14="http://schemas.microsoft.com/office/powerpoint/2010/main" val="4151585316"/>
      </p:ext>
    </p:extLst>
  </p:cSld>
  <p:clrMapOvr>
    <a:masterClrMapping/>
  </p:clrMapOvr>
</p:sld>
</file>

<file path=ppt/theme/theme1.xml><?xml version="1.0" encoding="utf-8"?>
<a:theme xmlns:a="http://schemas.openxmlformats.org/drawingml/2006/main" name="Bjorn Showcase">
  <a:themeElements>
    <a:clrScheme name="Bjorn">
      <a:dk1>
        <a:sysClr val="windowText" lastClr="000000"/>
      </a:dk1>
      <a:lt1>
        <a:sysClr val="window" lastClr="FFFFFF"/>
      </a:lt1>
      <a:dk2>
        <a:srgbClr val="252747"/>
      </a:dk2>
      <a:lt2>
        <a:srgbClr val="ECE4E9"/>
      </a:lt2>
      <a:accent1>
        <a:srgbClr val="736EB6"/>
      </a:accent1>
      <a:accent2>
        <a:srgbClr val="AB5991"/>
      </a:accent2>
      <a:accent3>
        <a:srgbClr val="AC9F39"/>
      </a:accent3>
      <a:accent4>
        <a:srgbClr val="756029"/>
      </a:accent4>
      <a:accent5>
        <a:srgbClr val="E87850"/>
      </a:accent5>
      <a:accent6>
        <a:srgbClr val="C6922A"/>
      </a:accent6>
      <a:hlink>
        <a:srgbClr val="736EB6"/>
      </a:hlink>
      <a:folHlink>
        <a:srgbClr val="AB5991"/>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 Showcase_win32_EF_v7" id="{6F1A2123-933E-4821-BABA-C25B36A9C821}" vid="{CA20EF57-394B-4941-B950-E17669DF95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216D191C1A32D4FAD1C460056F49E74" ma:contentTypeVersion="7" ma:contentTypeDescription="Create a new document." ma:contentTypeScope="" ma:versionID="4532306ae8ade504d88f0e12627d7ea9">
  <xsd:schema xmlns:xsd="http://www.w3.org/2001/XMLSchema" xmlns:xs="http://www.w3.org/2001/XMLSchema" xmlns:p="http://schemas.microsoft.com/office/2006/metadata/properties" xmlns:ns2="286b85d8-6f9a-4996-b82c-c260478d730c" targetNamespace="http://schemas.microsoft.com/office/2006/metadata/properties" ma:root="true" ma:fieldsID="159b2d9f22dfcccd4b662c5ca8d61858" ns2:_="">
    <xsd:import namespace="286b85d8-6f9a-4996-b82c-c260478d730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6b85d8-6f9a-4996-b82c-c260478d73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928C76-2752-4E86-9F49-0C88209349D8}">
  <ds:schemaRefs>
    <ds:schemaRef ds:uri="286b85d8-6f9a-4996-b82c-c260478d730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C6EF2C4-ABA8-4C91-B0F0-D34334DCD003}">
  <ds:schemaRefs>
    <ds:schemaRef ds:uri="http://schemas.microsoft.com/sharepoint/v3/contenttype/forms"/>
  </ds:schemaRefs>
</ds:datastoreItem>
</file>

<file path=customXml/itemProps3.xml><?xml version="1.0" encoding="utf-8"?>
<ds:datastoreItem xmlns:ds="http://schemas.openxmlformats.org/officeDocument/2006/customXml" ds:itemID="{F5112512-D72E-4503-A34A-E43C25554E0B}">
  <ds:schemaRefs>
    <ds:schemaRef ds:uri="286b85d8-6f9a-4996-b82c-c260478d730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60</Slides>
  <Notes>20</Notes>
  <HiddenSlides>0</HiddenSlide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Bjorn Showcase</vt:lpstr>
      <vt:lpstr>CAN Bus IDS on RASPBERRY PI 3</vt:lpstr>
      <vt:lpstr>Timeline</vt:lpstr>
      <vt:lpstr>Work split</vt:lpstr>
      <vt:lpstr>Set up Raspberry Pi / CAN interface (Week 1)</vt:lpstr>
      <vt:lpstr>Set up Raspberry Pi / CAN interface (Week 1)</vt:lpstr>
      <vt:lpstr>IDS Data Sources</vt:lpstr>
      <vt:lpstr>Week 1 : Bosch's SynCAN Dataset</vt:lpstr>
      <vt:lpstr>IDS Data View/Edit App built</vt:lpstr>
      <vt:lpstr>Week 2</vt:lpstr>
      <vt:lpstr>Learnings from CANet paper</vt:lpstr>
      <vt:lpstr>Learnings from CANet paper</vt:lpstr>
      <vt:lpstr>Learnings from SynCAN database</vt:lpstr>
      <vt:lpstr>Learnings from SynCAN database</vt:lpstr>
      <vt:lpstr>Key takeaways – “train big, deploy small”</vt:lpstr>
      <vt:lpstr>Transfer Learning: What is it</vt:lpstr>
      <vt:lpstr>How it works</vt:lpstr>
      <vt:lpstr>Transfer learning in vehicle system</vt:lpstr>
      <vt:lpstr>Types of Transfer Learning</vt:lpstr>
      <vt:lpstr>Selecting right tool for Intrusion Detection</vt:lpstr>
      <vt:lpstr>Selecting a Machine/Deep Learning Tool</vt:lpstr>
      <vt:lpstr>Selecting a Machine/Deep Learning Tool</vt:lpstr>
      <vt:lpstr>Selecting a Machine/Deep Learning Tool</vt:lpstr>
      <vt:lpstr>Selecting a Machine/Deep Learning Tool</vt:lpstr>
      <vt:lpstr>Selecting a Machine/Deep Learning Tool</vt:lpstr>
      <vt:lpstr>Week 3+4 Updates</vt:lpstr>
      <vt:lpstr>Anomaly Detection Model  - Overview</vt:lpstr>
      <vt:lpstr>How we apply the Math in our Project</vt:lpstr>
      <vt:lpstr>How we apply the Math in our Project</vt:lpstr>
      <vt:lpstr>How we apply the Math in our Project</vt:lpstr>
      <vt:lpstr>Why F-Score is important</vt:lpstr>
      <vt:lpstr>Anomaly Detection Model - Training and Test Data Characteristics</vt:lpstr>
      <vt:lpstr>Anomaly Detection Model  - Steps in Model Development</vt:lpstr>
      <vt:lpstr>Anomaly Detection Model - Performance on Test Attacks</vt:lpstr>
      <vt:lpstr>Anomaly Detection Model - Technical and Modeling Obstacles</vt:lpstr>
      <vt:lpstr>Anomaly Detection Model - Future Improvements and Testing</vt:lpstr>
      <vt:lpstr>Week 5+6 Updates</vt:lpstr>
      <vt:lpstr>Transfer learning Design</vt:lpstr>
      <vt:lpstr>Final week presentation</vt:lpstr>
      <vt:lpstr>Project Introduction</vt:lpstr>
      <vt:lpstr>Work split</vt:lpstr>
      <vt:lpstr>IDS Data Sources</vt:lpstr>
      <vt:lpstr>ML models VS synCAN data </vt:lpstr>
      <vt:lpstr>Tracking the training model evolution</vt:lpstr>
      <vt:lpstr>Project Demo Setup</vt:lpstr>
      <vt:lpstr>Typical Learning Artifacts</vt:lpstr>
      <vt:lpstr>Feed CAN Data to simulate CAN Signals</vt:lpstr>
      <vt:lpstr>Feed CAN Data to simulate CAN Signals arriving on a port Feed CAN Data to simulate CAN Signals arriving on a port</vt:lpstr>
      <vt:lpstr>Feed CAN Data to simulate CAN Signals arriving on a port</vt:lpstr>
      <vt:lpstr>Generate IDS Tool Transfer Learning </vt:lpstr>
      <vt:lpstr>Generate IDS Tool Transfer Learning </vt:lpstr>
      <vt:lpstr>Generate IDS Tool Transfer Learning </vt:lpstr>
      <vt:lpstr>Generate IDS Tool Transfer Learning </vt:lpstr>
      <vt:lpstr>Generate IDS Tool Transfer Learning </vt:lpstr>
      <vt:lpstr>Generate IDS Tool Transfer Learning </vt:lpstr>
      <vt:lpstr>IDS tool versions history</vt:lpstr>
      <vt:lpstr>Latest work on IDS tool in Pi</vt:lpstr>
      <vt:lpstr>FUTURE WORK</vt:lpstr>
      <vt:lpstr>Overall improvements expected</vt:lpstr>
      <vt:lpstr>F-Scores improvement</vt:lpstr>
      <vt:lpstr>Project Continuation beyond Course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Quinelato Thiago (PS-SC/ECS-NA)</dc:creator>
  <cp:revision>2</cp:revision>
  <dcterms:created xsi:type="dcterms:W3CDTF">2013-07-15T20:26:40Z</dcterms:created>
  <dcterms:modified xsi:type="dcterms:W3CDTF">2025-12-03T15:14:29Z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0x010100F216D191C1A32D4FAD1C460056F49E74</vt:lpwstr>
  </property>
</Properties>
</file>